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1" r:id="rId2"/>
    <p:sldId id="374" r:id="rId3"/>
    <p:sldId id="389" r:id="rId4"/>
    <p:sldId id="315" r:id="rId5"/>
    <p:sldId id="375" r:id="rId6"/>
    <p:sldId id="376" r:id="rId7"/>
    <p:sldId id="353" r:id="rId8"/>
    <p:sldId id="373" r:id="rId9"/>
    <p:sldId id="377" r:id="rId10"/>
    <p:sldId id="384" r:id="rId11"/>
    <p:sldId id="378" r:id="rId12"/>
    <p:sldId id="380" r:id="rId13"/>
    <p:sldId id="385" r:id="rId14"/>
    <p:sldId id="386" r:id="rId15"/>
    <p:sldId id="387" r:id="rId16"/>
    <p:sldId id="388" r:id="rId17"/>
    <p:sldId id="36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6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2763E0-52EA-B69E-A4B4-1E5713E3849F}" name="Duany, Alyssa" initials="DA" userId="S::ald19@tamu.edu::e48259c3-1164-4e4f-a54a-09a508a651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003C71"/>
    <a:srgbClr val="0129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798" autoAdjust="0"/>
  </p:normalViewPr>
  <p:slideViewPr>
    <p:cSldViewPr snapToGrid="0">
      <p:cViewPr varScale="1">
        <p:scale>
          <a:sx n="61" d="100"/>
          <a:sy n="61" d="100"/>
        </p:scale>
        <p:origin x="1038" y="60"/>
      </p:cViewPr>
      <p:guideLst>
        <p:guide orient="horz" pos="120"/>
        <p:guide pos="66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FDE9A9-145D-AE2B-1782-CF25168A52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CNP Advisory Board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5452E-DA38-F714-1C00-532ED892A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5/23/2024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C573C-0C58-CDE0-3684-F0A24D40CB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cnp@tamu.edu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E3F22-29C2-10E0-6EE2-F269755D1D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33666F-10DB-4158-ABBC-BB475FAB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082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439B2C30-3629-4BFC-BB0C-B47EA37C9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85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B4A9-DB8C-7159-87FC-5CF20FD827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D925DBE-614D-E320-6DE0-8A20F66738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7BBE4-3696-5FFD-6494-210EAF3F0E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46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74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345D-4071-19CE-68BE-D89678644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26328-8311-E4DD-7DDF-A681D516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CB24A-ABC6-4AD9-BDA6-B95D228A7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74D1980-D86E-7352-D8FC-C6B5CF8C70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817A9-F2ED-8020-FB13-726EC988C5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16817-09A8-1EF2-804F-81EE949C27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13E14-5CC7-C394-22B3-1FD18EB0E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9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398B-A4CE-7696-491C-6C0E17A46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0D8A9-0676-A935-8A72-87839D1BD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6E680B-A288-CB4C-320D-35F142AB2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1B064-7F08-49DD-AF0B-E149EE26A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CA029-D7EA-809B-F40C-443CA9EB5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B6C2547-5FC8-9DBF-DC11-B5704B0863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B2F12-CB50-724E-F0C3-E2A8F3768E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3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D23C-D6B2-E6DC-9C95-1F929100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7FB82-2B1A-99E0-81B2-3F460822C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CAB9B-11AE-E532-F2B7-429D275D4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8191-D00D-E563-BF68-03AE2C679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B0042-83BB-E796-2ABF-0096D8036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1E57620-3A49-3B70-16AC-BD918B4C41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02B94-E920-FFD5-3356-CA8C615420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78CB-D0B4-001D-B405-23B4774D7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B6932-60FB-A46A-D512-7F96A7DA5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172C0-2EDE-AB31-6308-858764A94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1A9A816-6B12-2444-59E0-EDB769F6E7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B70C2-CF23-E947-271A-0B9C703CB6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10728-AFDE-D727-14A4-D2EBD4D59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39FBB-6D7B-EA8D-4D88-4713430B8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73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0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CNP Advisory Board Meeting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5/23/2024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cnp@tamu.edu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7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3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7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B2C30-3629-4BFC-BB0C-B47EA37C93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4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891F-F072-2AE0-8131-D35B003FE7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D0B15CF-8582-3BA0-7233-9016CD693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9974-880D-7C7E-37A7-D1454FF439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7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9CC0D-AAA9-D75E-7DC0-29B6F0CF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06B9A-5C7A-A5B2-CCD0-D51D88B62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07A4B-01D4-369C-E0E4-91A4C2B2F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7820-0F00-439A-75BB-9A8BFFFDE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0FE7-65C0-4AAC-8838-60CBA466FED1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4D76-7B58-11F3-6089-46965B4F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cnp@tamu.edu</a:t>
            </a:r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EF7F09E-2616-2AE5-3D4B-6F3AB35124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CNP Advisory Board Meeting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7D5A3-AC92-3623-6634-E9F9980597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3728-A015-9056-8840-C3DE828AF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F5B4D-881C-D522-8A36-2BA68AFA6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5724"/>
            <a:ext cx="9144000" cy="13620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9CDB-8169-9036-418B-A5E728CA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09" y="6310310"/>
            <a:ext cx="2066544" cy="365125"/>
          </a:xfrm>
        </p:spPr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154F-07B6-F155-368F-B0C95017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8962" y="631031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934A-5C02-2A10-D607-40CCE4F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6271" y="6297607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atue of a person in a suit&#10;&#10;Description automatically generated">
            <a:extLst>
              <a:ext uri="{FF2B5EF4-FFF2-40B4-BE49-F238E27FC236}">
                <a16:creationId xmlns:a16="http://schemas.microsoft.com/office/drawing/2014/main" id="{35CB0BF0-8526-8BC6-7D6F-DA8E9BAE0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t="25690" r="41998" b="25411"/>
          <a:stretch/>
        </p:blipFill>
        <p:spPr>
          <a:xfrm>
            <a:off x="0" y="2706131"/>
            <a:ext cx="2691662" cy="41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8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137E-1A0F-97AF-6CD3-0CCE17AF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112"/>
            <a:ext cx="10515600" cy="73977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9E57C-4833-F06A-F83E-92AF41BF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066924" cy="365125"/>
          </a:xfrm>
        </p:spPr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8E58E-FC20-2E64-02DC-EC2BD31F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812" y="649287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58383-E455-1585-0CFF-BA7D3F5C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300" y="6492875"/>
            <a:ext cx="1504950" cy="365125"/>
          </a:xfr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BFDDB6-D824-D74B-1A11-AC175E9E4B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826124"/>
            <a:ext cx="10515599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500000"/>
                </a:solidFill>
                <a:latin typeface="Tungsten Light" pitchFamily="50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85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5622-F672-CBF4-E526-16489C57C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6387"/>
            <a:ext cx="10515600" cy="73977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4CD5-12A1-407C-B02E-932BC3DC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C8E4-EFD3-E197-9CAC-1BDAA2F8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B38F-91E6-BEE3-2D65-2D66A4DC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812" y="632301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6816E-AF7E-F370-C796-F7B651F7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300" y="6323011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1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9B6E-982D-B36B-3F7F-30098653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7397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222C5-55A3-7099-A6A7-41B528956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113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A86BA-1CE6-09B6-DF01-420F46EB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81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FF1AE-B141-07C5-55F0-A60E5789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EB272-15B4-CF07-E620-BDF56D72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811" y="632301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6FAF-B06C-FB56-2394-99FDCAB3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299" y="6323011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CEC6-A271-5253-CEF0-FCD5F18B4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380"/>
            <a:ext cx="10515600" cy="8239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B248E-9390-67DC-D726-9E5F74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DA63A-18C8-CDDD-52A1-478477D94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9141B-1A10-0C4A-BD7D-301339B84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DC2CD-899D-3203-7EB1-377EF6D2A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3F0AF-F817-E70F-857A-F6B6ED28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702D3-416C-F98B-03EA-AFD54354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BD9D3-6EC9-A8D6-268E-AE8B9AAD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300" y="6310310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3728-A015-9056-8840-C3DE828AFE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F5B4D-881C-D522-8A36-2BA68AFA6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5724"/>
            <a:ext cx="9144000" cy="13620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9CDB-8169-9036-418B-A5E728CA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09" y="6310310"/>
            <a:ext cx="2066544" cy="365125"/>
          </a:xfrm>
        </p:spPr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154F-07B6-F155-368F-B0C95017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8962" y="631031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934A-5C02-2A10-D607-40CCE4F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6271" y="6297607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 Tem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EE9B5-2638-525A-0E7E-ED541092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D6830-A001-846E-5C4A-1632245E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68B34-B732-C226-4101-8B2CC003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300" y="6323011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background with a red border&#10;&#10;Description automatically generated">
            <a:extLst>
              <a:ext uri="{FF2B5EF4-FFF2-40B4-BE49-F238E27FC236}">
                <a16:creationId xmlns:a16="http://schemas.microsoft.com/office/drawing/2014/main" id="{69D205EE-46E7-AAB0-15F4-89A59D8BA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5829-723E-303B-4914-74FF6EAD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4"/>
            <a:ext cx="3932237" cy="73342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5D2E-602D-3FC6-F186-EFFEBC26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216024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6B287-EA78-C4D0-8BBD-95B93743E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179DE-A3BF-267E-123D-E38D99A4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CAD3D-0F0F-C15E-BEA6-BC66A72D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08BBC-19EF-DD38-0793-4A890174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F562-379C-7CE7-1F71-7B1FD9F39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11274"/>
            <a:ext cx="3932237" cy="84137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B9DA3-02B5-772F-B9AA-9D741E25A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8424" y="1311275"/>
            <a:ext cx="6172200" cy="4652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35A7A-EAD0-0236-FE68-D32056DB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5265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11D79-5971-6EBC-2D44-4D1404F1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211E6-23D9-C21D-ABCE-2E5793A8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17799-548C-FBDB-35DE-FDF79298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3300" y="6310310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9CDB-8169-9036-418B-A5E728CA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09" y="6310310"/>
            <a:ext cx="2066544" cy="365125"/>
          </a:xfrm>
        </p:spPr>
        <p:txBody>
          <a:bodyPr/>
          <a:lstStyle/>
          <a:p>
            <a:fld id="{07CFF4E5-264C-45F4-AD0C-85920FF81AD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154F-07B6-F155-368F-B0C95017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8962" y="631031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934A-5C02-2A10-D607-40CCE4F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6271" y="6297607"/>
            <a:ext cx="1508760" cy="365125"/>
          </a:xfrm>
          <a:prstGeom prst="rect">
            <a:avLst/>
          </a:prstGeom>
        </p:spPr>
        <p:txBody>
          <a:bodyPr/>
          <a:lstStyle/>
          <a:p>
            <a:fld id="{328657AF-A099-447A-B1F0-058F86389B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E1C5A2-24AF-48EC-6FC3-0CDAE9E8F2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41" y="393563"/>
            <a:ext cx="12043718" cy="1104901"/>
          </a:xfrm>
        </p:spPr>
        <p:txBody>
          <a:bodyPr>
            <a:normAutofit/>
          </a:bodyPr>
          <a:lstStyle>
            <a:lvl1pPr algn="ctr">
              <a:defRPr b="0" i="0" u="none"/>
            </a:lvl1pPr>
          </a:lstStyle>
          <a:p>
            <a:r>
              <a:rPr lang="en-US" sz="5400" u="sng" dirty="0">
                <a:solidFill>
                  <a:schemeClr val="bg1"/>
                </a:solidFill>
              </a:rPr>
              <a:t>Connect With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C22BE-5F5D-98D7-1967-AF01B3FEE5D4}"/>
              </a:ext>
            </a:extLst>
          </p:cNvPr>
          <p:cNvSpPr txBox="1"/>
          <p:nvPr userDrawn="1"/>
        </p:nvSpPr>
        <p:spPr>
          <a:xfrm>
            <a:off x="3548715" y="2883149"/>
            <a:ext cx="509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@CNPatbushschool</a:t>
            </a:r>
          </a:p>
        </p:txBody>
      </p:sp>
      <p:pic>
        <p:nvPicPr>
          <p:cNvPr id="11" name="Picture 10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6EAC320-2372-9BD9-596C-85F07E92E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37812" r="20018" b="37989"/>
          <a:stretch/>
        </p:blipFill>
        <p:spPr>
          <a:xfrm>
            <a:off x="4301396" y="1992702"/>
            <a:ext cx="3589209" cy="789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2306A-D7EB-09A9-958D-8CD4AC2BBCEB}"/>
              </a:ext>
            </a:extLst>
          </p:cNvPr>
          <p:cNvSpPr txBox="1"/>
          <p:nvPr userDrawn="1"/>
        </p:nvSpPr>
        <p:spPr>
          <a:xfrm>
            <a:off x="5745814" y="4166394"/>
            <a:ext cx="3919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3000"/>
            </a:pPr>
            <a:r>
              <a:rPr lang="en-US" sz="3200" dirty="0">
                <a:solidFill>
                  <a:schemeClr val="lt1"/>
                </a:solidFill>
                <a:latin typeface="+mj-lt"/>
                <a:ea typeface="Oswald"/>
                <a:cs typeface="Oswald"/>
                <a:sym typeface="Oswald"/>
              </a:rPr>
              <a:t>cnp@tamu.edu</a:t>
            </a:r>
          </a:p>
          <a:p>
            <a:pPr>
              <a:buSzPts val="3000"/>
            </a:pPr>
            <a:r>
              <a:rPr lang="en-US" sz="3200" dirty="0">
                <a:solidFill>
                  <a:schemeClr val="lt1"/>
                </a:solidFill>
                <a:latin typeface="+mj-lt"/>
                <a:ea typeface="Oswald"/>
                <a:cs typeface="Oswald"/>
                <a:sym typeface="Oswald"/>
              </a:rPr>
              <a:t>bush.tamu.edu/nonprofit</a:t>
            </a: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3051DEC-C378-C327-0D01-EFFD8FB238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3" y="4026785"/>
            <a:ext cx="1104901" cy="11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016B-C0CE-E558-5B58-1AAE0847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387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FDC57-EF7E-D1EB-F4BB-A0CD0694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F4D13-58C5-CE24-E989-963C4D5E7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3011"/>
            <a:ext cx="2066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07CFF4E5-264C-45F4-AD0C-85920FF81AD8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6BED-933D-A1CF-EE43-696195862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812" y="63103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4FAFC-2357-001E-845A-2928AC0C8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3300" y="6310312"/>
            <a:ext cx="1504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328657AF-A099-447A-B1F0-058F86389B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5" r:id="rId6"/>
    <p:sldLayoutId id="2147483656" r:id="rId7"/>
    <p:sldLayoutId id="2147483657" r:id="rId8"/>
    <p:sldLayoutId id="2147483661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7A0654-389E-7D51-E278-D9D1C3F94221}"/>
              </a:ext>
            </a:extLst>
          </p:cNvPr>
          <p:cNvSpPr/>
          <p:nvPr/>
        </p:nvSpPr>
        <p:spPr>
          <a:xfrm>
            <a:off x="1820214" y="3710859"/>
            <a:ext cx="8551571" cy="225245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ABF70-F6D3-813F-5F21-2C99F273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2352"/>
            <a:ext cx="12191999" cy="2083069"/>
          </a:xfrm>
        </p:spPr>
        <p:txBody>
          <a:bodyPr anchor="ctr">
            <a:normAutofit/>
          </a:bodyPr>
          <a:lstStyle/>
          <a:p>
            <a:r>
              <a:rPr lang="en-US" sz="5400" dirty="0"/>
              <a:t>Leading Successfully in Times of Change and Uncertainty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532A-FBDC-A3CB-5D45-60F3B1FA8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3904"/>
            <a:ext cx="12191999" cy="597409"/>
          </a:xfrm>
        </p:spPr>
        <p:txBody>
          <a:bodyPr>
            <a:noAutofit/>
          </a:bodyPr>
          <a:lstStyle/>
          <a:p>
            <a:r>
              <a:rPr lang="en-US" sz="2800" b="1" dirty="0"/>
              <a:t>Kenneth Anderson Taylor, Ph.D.</a:t>
            </a:r>
          </a:p>
          <a:p>
            <a:r>
              <a:rPr lang="en-US" dirty="0"/>
              <a:t>March 19, 2025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AD1BCE-91FA-2CD6-23B6-6CED15BD1CEC}"/>
              </a:ext>
            </a:extLst>
          </p:cNvPr>
          <p:cNvCxnSpPr>
            <a:cxnSpLocks/>
          </p:cNvCxnSpPr>
          <p:nvPr/>
        </p:nvCxnSpPr>
        <p:spPr>
          <a:xfrm>
            <a:off x="1752424" y="3212757"/>
            <a:ext cx="868714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2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803E9-BC38-978F-B0C7-9F026870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9198EE-EA05-1EF4-3D2A-B9BFF473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51560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Adaptive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BFC9D-A7FA-C01E-14A7-EF83290B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30" y="1473958"/>
            <a:ext cx="10747612" cy="4094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Stresses the </a:t>
            </a:r>
            <a:r>
              <a:rPr lang="en-US" u="sng" dirty="0">
                <a:solidFill>
                  <a:schemeClr val="tx1"/>
                </a:solidFill>
              </a:rPr>
              <a:t>behaviors of the leader</a:t>
            </a:r>
            <a:r>
              <a:rPr lang="en-US" dirty="0">
                <a:solidFill>
                  <a:schemeClr val="tx1"/>
                </a:solidFill>
              </a:rPr>
              <a:t> in relation to the </a:t>
            </a:r>
            <a:r>
              <a:rPr lang="en-US" u="sng" dirty="0">
                <a:solidFill>
                  <a:schemeClr val="tx1"/>
                </a:solidFill>
              </a:rPr>
              <a:t>work of followers</a:t>
            </a:r>
            <a:r>
              <a:rPr lang="en-US" dirty="0">
                <a:solidFill>
                  <a:schemeClr val="tx1"/>
                </a:solidFill>
              </a:rPr>
              <a:t> in the </a:t>
            </a:r>
            <a:r>
              <a:rPr lang="en-US" u="sng" dirty="0">
                <a:solidFill>
                  <a:schemeClr val="tx1"/>
                </a:solidFill>
              </a:rPr>
              <a:t>situations</a:t>
            </a:r>
            <a:r>
              <a:rPr lang="en-US" dirty="0">
                <a:solidFill>
                  <a:schemeClr val="tx1"/>
                </a:solidFill>
              </a:rPr>
              <a:t> in which they find themselves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Used to explain how leaders encourage productive change across multiple levels; </a:t>
            </a:r>
            <a:r>
              <a:rPr lang="en-US" u="sng" dirty="0">
                <a:solidFill>
                  <a:schemeClr val="tx1"/>
                </a:solidFill>
              </a:rPr>
              <a:t>self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organizational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community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u="sng" dirty="0">
                <a:solidFill>
                  <a:schemeClr val="tx1"/>
                </a:solidFill>
              </a:rPr>
              <a:t>societal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Here, the leader is not a savior but, the one who plays the role of assisting people who need to confront tough problems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0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FDF2-6536-643E-A89F-4BCC9AC91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Leading Change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BD8690-B203-E8C7-52BB-61B93ADEE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51560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Performance Dimensions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E4720-59A8-45FA-3C86-6A7F8869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5749"/>
            <a:ext cx="12192000" cy="3757826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things happen</a:t>
            </a: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risis management is about organizing, directing, and implementing actions that minimize the impact of a threat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the job done</a:t>
            </a:r>
            <a:endParaRPr lang="en-US" sz="26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orging cooperation between previously unrelated agents; and enabling “work arounds” when routines and resources do not work</a:t>
            </a:r>
          </a:p>
          <a:p>
            <a:pPr lvl="1"/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Fulfilling a symbolic need for direction and guidance</a:t>
            </a:r>
          </a:p>
        </p:txBody>
      </p:sp>
    </p:spTree>
    <p:extLst>
      <p:ext uri="{BB962C8B-B14F-4D97-AF65-F5344CB8AC3E}">
        <p14:creationId xmlns:p14="http://schemas.microsoft.com/office/powerpoint/2010/main" val="370299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0BAD1-50A0-07AF-3A4C-E2DB75FC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2292-10DA-F79F-13C5-74B157C11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Assessment Framework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594C09-E279-E99D-C2B3-56A420F9E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C36E-AD2D-E055-6012-34EB8F5C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AE949-581E-9D5C-A81F-AE0EB100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51560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Performance Expectations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779B6B-C420-6F32-136C-E20D7D28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14" y="1419367"/>
            <a:ext cx="11216185" cy="432420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Recognition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Rapid awareness of impending threats; leader foresight</a:t>
            </a:r>
          </a:p>
          <a:p>
            <a:pPr lvl="1"/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dirty="0"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Sensemaking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Methods in place to process and share information in a timely manner</a:t>
            </a:r>
          </a:p>
          <a:p>
            <a:pPr lvl="1"/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dirty="0"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Making Critical Decisions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Concerning oneself with strategic issues</a:t>
            </a:r>
          </a:p>
          <a:p>
            <a:pPr lvl="1"/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dirty="0"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Orchestrating Vertical and Horizontal Coordination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Facilitate effective cooperation and intervening as needed </a:t>
            </a:r>
          </a:p>
          <a:p>
            <a:pPr lvl="1"/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600" dirty="0"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Coupling and Decoupling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Monitoring the state of critical systems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0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8617-FAC8-D2F7-71F3-FE43EFCD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301F81-F4C7-BBA0-2696-32D79328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99069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Performance Expectations </a:t>
            </a:r>
            <a:r>
              <a:rPr lang="en-US" sz="3600" dirty="0" err="1"/>
              <a:t>cont</a:t>
            </a:r>
            <a:r>
              <a:rPr lang="en-US" sz="54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E796D-DCBA-9543-DB6B-CAA127F8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290" y="1302185"/>
            <a:ext cx="10922758" cy="4114799"/>
          </a:xfrm>
        </p:spPr>
        <p:txBody>
          <a:bodyPr>
            <a:noAutofit/>
          </a:bodyPr>
          <a:lstStyle/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Meaning Making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rovide hope and confidence; how one intends to lead their organization and community out of the crisis</a:t>
            </a:r>
          </a:p>
          <a:p>
            <a:endParaRPr lang="en-US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7. Communication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Ensuring communication professional have accurate information for the public</a:t>
            </a:r>
          </a:p>
          <a:p>
            <a:endParaRPr lang="en-US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8. Rendering Accountability 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Provide transparent account of their (in)actions before and during the crisis</a:t>
            </a:r>
          </a:p>
          <a:p>
            <a:endParaRPr lang="en-US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9. Learning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Reflecting on actions and willingness to tolerate negative feedback  </a:t>
            </a:r>
          </a:p>
          <a:p>
            <a:endParaRPr lang="en-US" sz="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10. Enhancing Resilience</a:t>
            </a:r>
          </a:p>
          <a:p>
            <a:pPr lvl="1"/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Shared belief of overcoming future obstacles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4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3460-DD6D-79C9-E55D-628EC852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1598-5DCA-1031-3F9F-BBEF889F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Questions/Answers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82BB6-9666-D77B-EDDF-6FDA2118E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6153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F70D716-48D4-CEBD-4D63-F5ED66E6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1" y="442990"/>
            <a:ext cx="12043718" cy="1104901"/>
          </a:xfrm>
        </p:spPr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</a:rPr>
              <a:t>Connect With Us!</a:t>
            </a:r>
          </a:p>
        </p:txBody>
      </p:sp>
    </p:spTree>
    <p:extLst>
      <p:ext uri="{BB962C8B-B14F-4D97-AF65-F5344CB8AC3E}">
        <p14:creationId xmlns:p14="http://schemas.microsoft.com/office/powerpoint/2010/main" val="13751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6CB3A8-C3DE-FA03-CE42-9D9A52A4722E}"/>
              </a:ext>
            </a:extLst>
          </p:cNvPr>
          <p:cNvSpPr txBox="1">
            <a:spLocks/>
          </p:cNvSpPr>
          <p:nvPr/>
        </p:nvSpPr>
        <p:spPr>
          <a:xfrm>
            <a:off x="432486" y="190500"/>
            <a:ext cx="10515600" cy="102777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sz="5400" dirty="0"/>
              <a:t>Center Overview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4E1555C-D0E9-E02D-4E81-E9870EFAA6EB}"/>
              </a:ext>
            </a:extLst>
          </p:cNvPr>
          <p:cNvSpPr txBox="1">
            <a:spLocks/>
          </p:cNvSpPr>
          <p:nvPr/>
        </p:nvSpPr>
        <p:spPr>
          <a:xfrm>
            <a:off x="432486" y="1704839"/>
            <a:ext cx="10921314" cy="40387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500000"/>
                </a:solidFill>
                <a:latin typeface="Oswald" pitchFamily="2" charset="0"/>
              </a:rPr>
              <a:t>CNP supports a vibrant nonprofit and philanthropic sector in Texas and beyond, through high quality research, professional outreach and engaged learning.</a:t>
            </a:r>
            <a:endParaRPr lang="en-US" sz="3200" dirty="0">
              <a:solidFill>
                <a:srgbClr val="500000"/>
              </a:solidFill>
              <a:latin typeface="Oswald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F4D09-1143-10AA-59BA-77144EB1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77091"/>
          <a:stretch/>
        </p:blipFill>
        <p:spPr>
          <a:xfrm>
            <a:off x="819798" y="3724206"/>
            <a:ext cx="10552404" cy="17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FADE-24AF-6322-056C-A3EF7483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1217"/>
            <a:ext cx="10515600" cy="739775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D054-A2E6-CD53-EA1C-4FED39C3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54978"/>
            <a:ext cx="11079707" cy="45487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April 10, 2025: </a:t>
            </a:r>
            <a:r>
              <a:rPr lang="en-US" sz="2400" dirty="0"/>
              <a:t>April Webinar about leadership and the power of transformation</a:t>
            </a:r>
          </a:p>
          <a:p>
            <a:pPr lvl="1"/>
            <a:r>
              <a:rPr lang="en-US" sz="2000" dirty="0"/>
              <a:t>Zoom Noon - 1:00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/>
              <a:t>May 13, 2025: </a:t>
            </a:r>
            <a:r>
              <a:rPr lang="en-US" sz="2400" dirty="0"/>
              <a:t>Unlocking System Thinking: Tools for Transformation</a:t>
            </a:r>
          </a:p>
          <a:p>
            <a:pPr lvl="1"/>
            <a:r>
              <a:rPr lang="en-US" sz="2000" dirty="0"/>
              <a:t>Zoom from 1:00 - 4:00 pm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May 29, 2025: </a:t>
            </a:r>
            <a:r>
              <a:rPr lang="en-US" sz="2400" dirty="0"/>
              <a:t>Leadership in Board Service</a:t>
            </a:r>
          </a:p>
          <a:p>
            <a:pPr lvl="1"/>
            <a:r>
              <a:rPr lang="en-US" sz="2000" dirty="0"/>
              <a:t>Zoom from 1:00 - 4:00 pm CST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4B56E-1727-B3FE-DB18-C5A8B14EF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015" r="2488" b="2614"/>
          <a:stretch/>
        </p:blipFill>
        <p:spPr>
          <a:xfrm>
            <a:off x="10270883" y="4637763"/>
            <a:ext cx="1251434" cy="1230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496B1-238D-78B5-01A0-D87FF48C4E73}"/>
              </a:ext>
            </a:extLst>
          </p:cNvPr>
          <p:cNvSpPr txBox="1"/>
          <p:nvPr/>
        </p:nvSpPr>
        <p:spPr>
          <a:xfrm>
            <a:off x="9819237" y="4268431"/>
            <a:ext cx="215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Scan to Register!</a:t>
            </a:r>
          </a:p>
        </p:txBody>
      </p:sp>
    </p:spTree>
    <p:extLst>
      <p:ext uri="{BB962C8B-B14F-4D97-AF65-F5344CB8AC3E}">
        <p14:creationId xmlns:p14="http://schemas.microsoft.com/office/powerpoint/2010/main" val="19293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ea typeface="+mj-ea"/>
                <a:cs typeface="+mj-cs"/>
              </a:rPr>
              <a:t>On the Mind of Nonprofit and Public Service Professionals 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9247D-84CB-842C-FF73-D545C9993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41" y="3184569"/>
            <a:ext cx="3302759" cy="3008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+mn-lt"/>
              </a:rPr>
              <a:t>What leadership responsibilities do we have to address in times of change?</a:t>
            </a:r>
          </a:p>
          <a:p>
            <a:endParaRPr lang="en-US" sz="2400" dirty="0">
              <a:latin typeface="+mn-lt"/>
            </a:endParaRPr>
          </a:p>
          <a:p>
            <a:endParaRPr lang="en-US" sz="1700" dirty="0">
              <a:latin typeface="+mn-lt"/>
            </a:endParaRPr>
          </a:p>
        </p:txBody>
      </p:sp>
      <p:pic>
        <p:nvPicPr>
          <p:cNvPr id="1026" name="Picture 2" descr="Non-Profit Financial Management in Uncertain Times">
            <a:extLst>
              <a:ext uri="{FF2B5EF4-FFF2-40B4-BE49-F238E27FC236}">
                <a16:creationId xmlns:a16="http://schemas.microsoft.com/office/drawing/2014/main" id="{5646A08F-940C-740A-6D52-D75F597197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1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491113"/>
            <a:ext cx="3218174" cy="53364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Though we certainly need to address team and organizational-level issues during these times, we can’t abandon our individual obligations as leaders</a:t>
            </a:r>
            <a:br>
              <a:rPr lang="en-US" sz="4000" dirty="0">
                <a:latin typeface="+mn-lt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9247D-84CB-842C-FF73-D545C9993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atin typeface="+mn-lt"/>
              </a:rPr>
              <a:t>Research suggests the first level of leadership begins at the individual level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One’s ability to influence and motivate others towards mission advancement could be compromised without self-exploration as a leader</a:t>
            </a:r>
          </a:p>
        </p:txBody>
      </p:sp>
      <p:pic>
        <p:nvPicPr>
          <p:cNvPr id="3" name="Content Placeholder 2" descr="Collective Leadership - All Voices Consulting">
            <a:extLst>
              <a:ext uri="{FF2B5EF4-FFF2-40B4-BE49-F238E27FC236}">
                <a16:creationId xmlns:a16="http://schemas.microsoft.com/office/drawing/2014/main" id="{403ED8BC-EDEB-1B3E-265B-AC2C7BDAB7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504" y="1555845"/>
            <a:ext cx="3832774" cy="35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0274"/>
            <a:ext cx="2942813" cy="8312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ea typeface="+mj-ea"/>
                <a:cs typeface="+mj-cs"/>
              </a:rPr>
              <a:t>What to Keep in Mind…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AC2E7B-653E-6B19-9583-2AED938378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566" r="1903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9247D-84CB-842C-FF73-D545C9993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3193" y="1593274"/>
            <a:ext cx="2942813" cy="4365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>
                <a:latin typeface="+mn-lt"/>
              </a:rPr>
              <a:t>Turbulent times are always not too far down the road in the nonprofit and public sectors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Effective leadership requires that people adapt their style to the demands of different situations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Leaders are ultimately judged on their performance during and following tough times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FDF2-6536-643E-A89F-4BCC9AC91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Self-Leadership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CF59A0-0CB4-2CD5-AC05-589F4BF45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51560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Behavioral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E4720-59A8-45FA-3C86-6A7F8869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704839"/>
            <a:ext cx="10921314" cy="40387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ea typeface="Open Sans" panose="020B0606030504020204" pitchFamily="34" charset="0"/>
                <a:cs typeface="Open Sans" panose="020B0606030504020204" pitchFamily="34" charset="0"/>
              </a:rPr>
              <a:t>Core Values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Personal values are interwoven with leadership development activities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</a:t>
            </a:r>
            <a:r>
              <a:rPr lang="en-US" sz="2600" b="1" dirty="0">
                <a:ea typeface="Open Sans" panose="020B0606030504020204" pitchFamily="34" charset="0"/>
                <a:cs typeface="Open Sans" panose="020B0606030504020204" pitchFamily="34" charset="0"/>
              </a:rPr>
              <a:t>adership Narrative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How you and others narrate who you are as a leader?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Authentic Foundation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ea typeface="Open Sans" panose="020B0606030504020204" pitchFamily="34" charset="0"/>
                <a:cs typeface="Open Sans" panose="020B0606030504020204" pitchFamily="34" charset="0"/>
              </a:rPr>
              <a:t>Being self-aware; ethics, transparency, and how one engages others in decision making processes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4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BB8F4-D0C8-69EE-5ED4-34230C2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88776"/>
            <a:ext cx="10515600" cy="1027773"/>
          </a:xfrm>
        </p:spPr>
        <p:txBody>
          <a:bodyPr>
            <a:normAutofit/>
          </a:bodyPr>
          <a:lstStyle/>
          <a:p>
            <a:r>
              <a:rPr lang="en-US" sz="5400" dirty="0"/>
              <a:t>Situational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E4720-59A8-45FA-3C86-6A7F8869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5373"/>
            <a:ext cx="12192000" cy="37736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</a:t>
            </a:r>
            <a:r>
              <a:rPr lang="en-US" sz="2800" dirty="0">
                <a:solidFill>
                  <a:schemeClr val="tx1"/>
                </a:solidFill>
              </a:rPr>
              <a:t>ifferent situations demand different kinds of leadership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In this model, effective leadership requires leaders to adapt their style to the demands of different situations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lvl="1"/>
            <a:r>
              <a:rPr lang="en-US" u="sng" dirty="0">
                <a:solidFill>
                  <a:schemeClr val="tx1"/>
                </a:solidFill>
              </a:rPr>
              <a:t>Directive Behaviors</a:t>
            </a:r>
            <a:r>
              <a:rPr lang="en-US" dirty="0">
                <a:solidFill>
                  <a:schemeClr val="tx1"/>
                </a:solidFill>
              </a:rPr>
              <a:t> - giving direction, establishing goals, setting timelines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u="sng" dirty="0">
                <a:solidFill>
                  <a:schemeClr val="tx1"/>
                </a:solidFill>
              </a:rPr>
              <a:t>Supportive Behaviors</a:t>
            </a:r>
            <a:r>
              <a:rPr lang="en-US" dirty="0">
                <a:solidFill>
                  <a:schemeClr val="tx1"/>
                </a:solidFill>
              </a:rPr>
              <a:t> - helps individuals/groups feel comfortable about themselves, their co-workers, and the situation via two-way communication and employing social and emotional support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7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swa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793</Words>
  <Application>Microsoft Office PowerPoint</Application>
  <PresentationFormat>Widescreen</PresentationFormat>
  <Paragraphs>165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Open Sans Semibold</vt:lpstr>
      <vt:lpstr>Oswald</vt:lpstr>
      <vt:lpstr>Tungsten Light</vt:lpstr>
      <vt:lpstr>Office Theme</vt:lpstr>
      <vt:lpstr>Leading Successfully in Times of Change and Uncertainty</vt:lpstr>
      <vt:lpstr>PowerPoint Presentation</vt:lpstr>
      <vt:lpstr>Upcoming Events</vt:lpstr>
      <vt:lpstr>On the Mind of Nonprofit and Public Service Professionals  </vt:lpstr>
      <vt:lpstr>Though we certainly need to address team and organizational-level issues during these times, we can’t abandon our individual obligations as leaders  </vt:lpstr>
      <vt:lpstr>What to Keep in Mind…  </vt:lpstr>
      <vt:lpstr>Self-Leadership </vt:lpstr>
      <vt:lpstr>Behavioral Approach</vt:lpstr>
      <vt:lpstr>Situational Approach</vt:lpstr>
      <vt:lpstr>Adaptive Approach</vt:lpstr>
      <vt:lpstr>Leading Change </vt:lpstr>
      <vt:lpstr>Performance Dimensions</vt:lpstr>
      <vt:lpstr>Assessment Framework</vt:lpstr>
      <vt:lpstr>Performance Expectations</vt:lpstr>
      <vt:lpstr>Performance Expectations cont </vt:lpstr>
      <vt:lpstr>Questions/Answers</vt:lpstr>
      <vt:lpstr>Connect With Us!</vt:lpstr>
    </vt:vector>
  </TitlesOfParts>
  <Company>Bush School of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Nicole</dc:creator>
  <cp:lastModifiedBy>Duany, Alyssa</cp:lastModifiedBy>
  <cp:revision>111</cp:revision>
  <cp:lastPrinted>2024-05-22T20:07:38Z</cp:lastPrinted>
  <dcterms:created xsi:type="dcterms:W3CDTF">2024-05-20T17:48:35Z</dcterms:created>
  <dcterms:modified xsi:type="dcterms:W3CDTF">2025-03-19T16:54:48Z</dcterms:modified>
</cp:coreProperties>
</file>