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71" r:id="rId2"/>
    <p:sldId id="374" r:id="rId3"/>
    <p:sldId id="315" r:id="rId4"/>
    <p:sldId id="375" r:id="rId5"/>
    <p:sldId id="376" r:id="rId6"/>
    <p:sldId id="353" r:id="rId7"/>
    <p:sldId id="373" r:id="rId8"/>
    <p:sldId id="377" r:id="rId9"/>
    <p:sldId id="378" r:id="rId10"/>
    <p:sldId id="379" r:id="rId11"/>
    <p:sldId id="380" r:id="rId12"/>
    <p:sldId id="381" r:id="rId13"/>
    <p:sldId id="382" r:id="rId14"/>
    <p:sldId id="383" r:id="rId15"/>
    <p:sldId id="370" r:id="rId16"/>
    <p:sldId id="36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66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2763E0-52EA-B69E-A4B4-1E5713E3849F}" name="Duany, Alyssa" initials="DA" userId="S::ald19@tamu.edu::e48259c3-1164-4e4f-a54a-09a508a651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003C71"/>
    <a:srgbClr val="0129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798" autoAdjust="0"/>
  </p:normalViewPr>
  <p:slideViewPr>
    <p:cSldViewPr snapToGrid="0">
      <p:cViewPr varScale="1">
        <p:scale>
          <a:sx n="61" d="100"/>
          <a:sy n="61" d="100"/>
        </p:scale>
        <p:origin x="1038" y="60"/>
      </p:cViewPr>
      <p:guideLst>
        <p:guide orient="horz" pos="120"/>
        <p:guide pos="660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FDE9A9-145D-AE2B-1782-CF25168A525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CNP Advisory Board Meeting</a:t>
            </a:r>
          </a:p>
        </p:txBody>
      </p:sp>
      <p:sp>
        <p:nvSpPr>
          <p:cNvPr id="3" name="Date Placeholder 2">
            <a:extLst>
              <a:ext uri="{FF2B5EF4-FFF2-40B4-BE49-F238E27FC236}">
                <a16:creationId xmlns:a16="http://schemas.microsoft.com/office/drawing/2014/main" id="{C4B5452E-DA38-F714-1C00-532ED892A64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5/23/2024</a:t>
            </a:r>
          </a:p>
        </p:txBody>
      </p:sp>
      <p:sp>
        <p:nvSpPr>
          <p:cNvPr id="4" name="Footer Placeholder 3">
            <a:extLst>
              <a:ext uri="{FF2B5EF4-FFF2-40B4-BE49-F238E27FC236}">
                <a16:creationId xmlns:a16="http://schemas.microsoft.com/office/drawing/2014/main" id="{32FC573C-0C58-CDE0-3684-F0A24D40CB0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cnp@tamu.edu</a:t>
            </a:r>
          </a:p>
        </p:txBody>
      </p:sp>
      <p:sp>
        <p:nvSpPr>
          <p:cNvPr id="5" name="Slide Number Placeholder 4">
            <a:extLst>
              <a:ext uri="{FF2B5EF4-FFF2-40B4-BE49-F238E27FC236}">
                <a16:creationId xmlns:a16="http://schemas.microsoft.com/office/drawing/2014/main" id="{894E3F22-29C2-10E0-6EE2-F269755D1DF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33666F-10DB-4158-ABBC-BB475FAB7855}" type="slidenum">
              <a:rPr lang="en-US" smtClean="0"/>
              <a:t>‹#›</a:t>
            </a:fld>
            <a:endParaRPr lang="en-US"/>
          </a:p>
        </p:txBody>
      </p:sp>
    </p:spTree>
    <p:extLst>
      <p:ext uri="{BB962C8B-B14F-4D97-AF65-F5344CB8AC3E}">
        <p14:creationId xmlns:p14="http://schemas.microsoft.com/office/powerpoint/2010/main" val="120240829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Open Sans" panose="020B0606030504020204" pitchFamily="34" charset="0"/>
              </a:defRPr>
            </a:lvl1pPr>
          </a:lstStyle>
          <a:p>
            <a:r>
              <a:rPr lang="en-US"/>
              <a:t>CNP Advisory Board Meeting</a:t>
            </a: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Open Sans" panose="020B0606030504020204" pitchFamily="34" charset="0"/>
              </a:defRPr>
            </a:lvl1pPr>
          </a:lstStyle>
          <a:p>
            <a:r>
              <a:rPr lang="en-US"/>
              <a:t>5/23/2024</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Open Sans" panose="020B0606030504020204" pitchFamily="34" charset="0"/>
              </a:defRPr>
            </a:lvl1pPr>
          </a:lstStyle>
          <a:p>
            <a:r>
              <a:rPr lang="en-US"/>
              <a:t>cnp@tamu.edu</a:t>
            </a: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Open Sans" panose="020B0606030504020204" pitchFamily="34" charset="0"/>
              </a:defRPr>
            </a:lvl1pPr>
          </a:lstStyle>
          <a:p>
            <a:fld id="{439B2C30-3629-4BFC-BB0C-B47EA37C9393}" type="slidenum">
              <a:rPr lang="en-US" smtClean="0"/>
              <a:pPr/>
              <a:t>‹#›</a:t>
            </a:fld>
            <a:endParaRPr lang="en-US" dirty="0"/>
          </a:p>
        </p:txBody>
      </p:sp>
    </p:spTree>
    <p:extLst>
      <p:ext uri="{BB962C8B-B14F-4D97-AF65-F5344CB8AC3E}">
        <p14:creationId xmlns:p14="http://schemas.microsoft.com/office/powerpoint/2010/main" val="396498855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9B2C30-3629-4BFC-BB0C-B47EA37C9393}" type="slidenum">
              <a:rPr lang="en-US" smtClean="0"/>
              <a:pPr/>
              <a:t>1</a:t>
            </a:fld>
            <a:endParaRPr lang="en-US" dirty="0"/>
          </a:p>
        </p:txBody>
      </p:sp>
      <p:sp>
        <p:nvSpPr>
          <p:cNvPr id="5" name="Footer Placeholder 4">
            <a:extLst>
              <a:ext uri="{FF2B5EF4-FFF2-40B4-BE49-F238E27FC236}">
                <a16:creationId xmlns:a16="http://schemas.microsoft.com/office/drawing/2014/main" id="{8E9FB4A9-DB8C-7159-87FC-5CF20FD8270A}"/>
              </a:ext>
            </a:extLst>
          </p:cNvPr>
          <p:cNvSpPr>
            <a:spLocks noGrp="1"/>
          </p:cNvSpPr>
          <p:nvPr>
            <p:ph type="ftr" sz="quarter" idx="4"/>
          </p:nvPr>
        </p:nvSpPr>
        <p:spPr/>
        <p:txBody>
          <a:bodyPr/>
          <a:lstStyle/>
          <a:p>
            <a:r>
              <a:rPr lang="en-US"/>
              <a:t>cnp@tamu.edu</a:t>
            </a:r>
            <a:endParaRPr lang="en-US" dirty="0"/>
          </a:p>
        </p:txBody>
      </p:sp>
      <p:sp>
        <p:nvSpPr>
          <p:cNvPr id="6" name="Header Placeholder 5">
            <a:extLst>
              <a:ext uri="{FF2B5EF4-FFF2-40B4-BE49-F238E27FC236}">
                <a16:creationId xmlns:a16="http://schemas.microsoft.com/office/drawing/2014/main" id="{2D925DBE-614D-E320-6DE0-8A20F667384D}"/>
              </a:ext>
            </a:extLst>
          </p:cNvPr>
          <p:cNvSpPr>
            <a:spLocks noGrp="1"/>
          </p:cNvSpPr>
          <p:nvPr>
            <p:ph type="hdr" sz="quarter"/>
          </p:nvPr>
        </p:nvSpPr>
        <p:spPr/>
        <p:txBody>
          <a:bodyPr/>
          <a:lstStyle/>
          <a:p>
            <a:r>
              <a:rPr lang="en-US"/>
              <a:t>CNP Advisory Board Meeting</a:t>
            </a:r>
            <a:endParaRPr lang="en-US" dirty="0"/>
          </a:p>
        </p:txBody>
      </p:sp>
      <p:sp>
        <p:nvSpPr>
          <p:cNvPr id="7" name="Date Placeholder 6">
            <a:extLst>
              <a:ext uri="{FF2B5EF4-FFF2-40B4-BE49-F238E27FC236}">
                <a16:creationId xmlns:a16="http://schemas.microsoft.com/office/drawing/2014/main" id="{0917BBE4-3696-5FFD-6494-210EAF3F0EAD}"/>
              </a:ext>
            </a:extLst>
          </p:cNvPr>
          <p:cNvSpPr>
            <a:spLocks noGrp="1"/>
          </p:cNvSpPr>
          <p:nvPr>
            <p:ph type="dt" idx="1"/>
          </p:nvPr>
        </p:nvSpPr>
        <p:spPr/>
        <p:txBody>
          <a:bodyPr/>
          <a:lstStyle/>
          <a:p>
            <a:r>
              <a:rPr lang="en-US"/>
              <a:t>5/23/2024</a:t>
            </a:r>
            <a:endParaRPr lang="en-US" dirty="0"/>
          </a:p>
        </p:txBody>
      </p:sp>
    </p:spTree>
    <p:extLst>
      <p:ext uri="{BB962C8B-B14F-4D97-AF65-F5344CB8AC3E}">
        <p14:creationId xmlns:p14="http://schemas.microsoft.com/office/powerpoint/2010/main" val="351148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11</a:t>
            </a:fld>
            <a:endParaRPr lang="en-US"/>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a:t>cnp@tamu.edu</a:t>
            </a:r>
            <a:endParaRPr lang="en-US" dirty="0"/>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a:t>CNP Advisory Board Meeting</a:t>
            </a:r>
            <a:endParaRPr lang="en-US" dirty="0"/>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a:t>5/23/2024</a:t>
            </a:r>
            <a:endParaRPr lang="en-US" dirty="0"/>
          </a:p>
        </p:txBody>
      </p:sp>
    </p:spTree>
    <p:extLst>
      <p:ext uri="{BB962C8B-B14F-4D97-AF65-F5344CB8AC3E}">
        <p14:creationId xmlns:p14="http://schemas.microsoft.com/office/powerpoint/2010/main" val="2116974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12</a:t>
            </a:fld>
            <a:endParaRPr lang="en-US"/>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a:t>cnp@tamu.edu</a:t>
            </a:r>
            <a:endParaRPr lang="en-US" dirty="0"/>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a:t>CNP Advisory Board Meeting</a:t>
            </a:r>
            <a:endParaRPr lang="en-US" dirty="0"/>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a:t>5/23/2024</a:t>
            </a:r>
            <a:endParaRPr lang="en-US" dirty="0"/>
          </a:p>
        </p:txBody>
      </p:sp>
    </p:spTree>
    <p:extLst>
      <p:ext uri="{BB962C8B-B14F-4D97-AF65-F5344CB8AC3E}">
        <p14:creationId xmlns:p14="http://schemas.microsoft.com/office/powerpoint/2010/main" val="259801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13</a:t>
            </a:fld>
            <a:endParaRPr lang="en-US"/>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a:t>cnp@tamu.edu</a:t>
            </a:r>
            <a:endParaRPr lang="en-US" dirty="0"/>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a:t>CNP Advisory Board Meeting</a:t>
            </a:r>
            <a:endParaRPr lang="en-US" dirty="0"/>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a:t>5/23/2024</a:t>
            </a:r>
            <a:endParaRPr lang="en-US" dirty="0"/>
          </a:p>
        </p:txBody>
      </p:sp>
    </p:spTree>
    <p:extLst>
      <p:ext uri="{BB962C8B-B14F-4D97-AF65-F5344CB8AC3E}">
        <p14:creationId xmlns:p14="http://schemas.microsoft.com/office/powerpoint/2010/main" val="785257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14</a:t>
            </a:fld>
            <a:endParaRPr lang="en-US"/>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a:t>cnp@tamu.edu</a:t>
            </a:r>
            <a:endParaRPr lang="en-US" dirty="0"/>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a:t>CNP Advisory Board Meeting</a:t>
            </a:r>
            <a:endParaRPr lang="en-US" dirty="0"/>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a:t>5/23/2024</a:t>
            </a:r>
            <a:endParaRPr lang="en-US" dirty="0"/>
          </a:p>
        </p:txBody>
      </p:sp>
    </p:spTree>
    <p:extLst>
      <p:ext uri="{BB962C8B-B14F-4D97-AF65-F5344CB8AC3E}">
        <p14:creationId xmlns:p14="http://schemas.microsoft.com/office/powerpoint/2010/main" val="364847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CNP Advisory Board Meeting</a:t>
            </a:r>
            <a:endParaRPr lang="en-US" dirty="0"/>
          </a:p>
        </p:txBody>
      </p:sp>
      <p:sp>
        <p:nvSpPr>
          <p:cNvPr id="5" name="Date Placeholder 4"/>
          <p:cNvSpPr>
            <a:spLocks noGrp="1"/>
          </p:cNvSpPr>
          <p:nvPr>
            <p:ph type="dt" idx="1"/>
          </p:nvPr>
        </p:nvSpPr>
        <p:spPr/>
        <p:txBody>
          <a:bodyPr/>
          <a:lstStyle/>
          <a:p>
            <a:r>
              <a:rPr lang="en-US"/>
              <a:t>5/23/2024</a:t>
            </a:r>
            <a:endParaRPr lang="en-US" dirty="0"/>
          </a:p>
        </p:txBody>
      </p:sp>
      <p:sp>
        <p:nvSpPr>
          <p:cNvPr id="6" name="Footer Placeholder 5"/>
          <p:cNvSpPr>
            <a:spLocks noGrp="1"/>
          </p:cNvSpPr>
          <p:nvPr>
            <p:ph type="ftr" sz="quarter" idx="4"/>
          </p:nvPr>
        </p:nvSpPr>
        <p:spPr/>
        <p:txBody>
          <a:bodyPr/>
          <a:lstStyle/>
          <a:p>
            <a:r>
              <a:rPr lang="en-US"/>
              <a:t>cnp@tamu.edu</a:t>
            </a:r>
            <a:endParaRPr lang="en-US" dirty="0"/>
          </a:p>
        </p:txBody>
      </p:sp>
      <p:sp>
        <p:nvSpPr>
          <p:cNvPr id="7" name="Slide Number Placeholder 6"/>
          <p:cNvSpPr>
            <a:spLocks noGrp="1"/>
          </p:cNvSpPr>
          <p:nvPr>
            <p:ph type="sldNum" sz="quarter" idx="5"/>
          </p:nvPr>
        </p:nvSpPr>
        <p:spPr/>
        <p:txBody>
          <a:bodyPr/>
          <a:lstStyle/>
          <a:p>
            <a:fld id="{439B2C30-3629-4BFC-BB0C-B47EA37C9393}" type="slidenum">
              <a:rPr lang="en-US" smtClean="0"/>
              <a:pPr/>
              <a:t>15</a:t>
            </a:fld>
            <a:endParaRPr lang="en-US" dirty="0"/>
          </a:p>
        </p:txBody>
      </p:sp>
    </p:spTree>
    <p:extLst>
      <p:ext uri="{BB962C8B-B14F-4D97-AF65-F5344CB8AC3E}">
        <p14:creationId xmlns:p14="http://schemas.microsoft.com/office/powerpoint/2010/main" val="2273479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CNP Advisory Board Meeting</a:t>
            </a:r>
            <a:endParaRPr lang="en-US" dirty="0"/>
          </a:p>
        </p:txBody>
      </p:sp>
      <p:sp>
        <p:nvSpPr>
          <p:cNvPr id="5" name="Date Placeholder 4"/>
          <p:cNvSpPr>
            <a:spLocks noGrp="1"/>
          </p:cNvSpPr>
          <p:nvPr>
            <p:ph type="dt" idx="1"/>
          </p:nvPr>
        </p:nvSpPr>
        <p:spPr/>
        <p:txBody>
          <a:bodyPr/>
          <a:lstStyle/>
          <a:p>
            <a:r>
              <a:rPr lang="en-US"/>
              <a:t>5/23/2024</a:t>
            </a:r>
            <a:endParaRPr lang="en-US" dirty="0"/>
          </a:p>
        </p:txBody>
      </p:sp>
      <p:sp>
        <p:nvSpPr>
          <p:cNvPr id="6" name="Footer Placeholder 5"/>
          <p:cNvSpPr>
            <a:spLocks noGrp="1"/>
          </p:cNvSpPr>
          <p:nvPr>
            <p:ph type="ftr" sz="quarter" idx="4"/>
          </p:nvPr>
        </p:nvSpPr>
        <p:spPr/>
        <p:txBody>
          <a:bodyPr/>
          <a:lstStyle/>
          <a:p>
            <a:r>
              <a:rPr lang="en-US"/>
              <a:t>cnp@tamu.edu</a:t>
            </a:r>
            <a:endParaRPr lang="en-US" dirty="0"/>
          </a:p>
        </p:txBody>
      </p:sp>
      <p:sp>
        <p:nvSpPr>
          <p:cNvPr id="7" name="Slide Number Placeholder 6"/>
          <p:cNvSpPr>
            <a:spLocks noGrp="1"/>
          </p:cNvSpPr>
          <p:nvPr>
            <p:ph type="sldNum" sz="quarter" idx="5"/>
          </p:nvPr>
        </p:nvSpPr>
        <p:spPr/>
        <p:txBody>
          <a:bodyPr/>
          <a:lstStyle/>
          <a:p>
            <a:fld id="{439B2C30-3629-4BFC-BB0C-B47EA37C9393}" type="slidenum">
              <a:rPr lang="en-US" smtClean="0"/>
              <a:pPr/>
              <a:t>16</a:t>
            </a:fld>
            <a:endParaRPr lang="en-US" dirty="0"/>
          </a:p>
        </p:txBody>
      </p:sp>
    </p:spTree>
    <p:extLst>
      <p:ext uri="{BB962C8B-B14F-4D97-AF65-F5344CB8AC3E}">
        <p14:creationId xmlns:p14="http://schemas.microsoft.com/office/powerpoint/2010/main" val="200190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3</a:t>
            </a:fld>
            <a:endParaRPr lang="en-US"/>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a:t>cnp@tamu.edu</a:t>
            </a:r>
            <a:endParaRPr lang="en-US" dirty="0"/>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a:t>CNP Advisory Board Meeting</a:t>
            </a:r>
            <a:endParaRPr lang="en-US" dirty="0"/>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a:t>5/23/2024</a:t>
            </a:r>
            <a:endParaRPr lang="en-US" dirty="0"/>
          </a:p>
        </p:txBody>
      </p:sp>
    </p:spTree>
    <p:extLst>
      <p:ext uri="{BB962C8B-B14F-4D97-AF65-F5344CB8AC3E}">
        <p14:creationId xmlns:p14="http://schemas.microsoft.com/office/powerpoint/2010/main" val="31456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4</a:t>
            </a:fld>
            <a:endParaRPr lang="en-US"/>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a:t>cnp@tamu.edu</a:t>
            </a:r>
            <a:endParaRPr lang="en-US" dirty="0"/>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a:t>CNP Advisory Board Meeting</a:t>
            </a:r>
            <a:endParaRPr lang="en-US" dirty="0"/>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a:t>5/23/2024</a:t>
            </a:r>
            <a:endParaRPr lang="en-US" dirty="0"/>
          </a:p>
        </p:txBody>
      </p:sp>
    </p:spTree>
    <p:extLst>
      <p:ext uri="{BB962C8B-B14F-4D97-AF65-F5344CB8AC3E}">
        <p14:creationId xmlns:p14="http://schemas.microsoft.com/office/powerpoint/2010/main" val="106813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5</a:t>
            </a:fld>
            <a:endParaRPr lang="en-US"/>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a:t>cnp@tamu.edu</a:t>
            </a:r>
            <a:endParaRPr lang="en-US" dirty="0"/>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a:t>CNP Advisory Board Meeting</a:t>
            </a:r>
            <a:endParaRPr lang="en-US" dirty="0"/>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a:t>5/23/2024</a:t>
            </a:r>
            <a:endParaRPr lang="en-US" dirty="0"/>
          </a:p>
        </p:txBody>
      </p:sp>
    </p:spTree>
    <p:extLst>
      <p:ext uri="{BB962C8B-B14F-4D97-AF65-F5344CB8AC3E}">
        <p14:creationId xmlns:p14="http://schemas.microsoft.com/office/powerpoint/2010/main" val="321657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CNP Advisory Board Meeting</a:t>
            </a:r>
            <a:endParaRPr lang="en-US" dirty="0"/>
          </a:p>
        </p:txBody>
      </p:sp>
      <p:sp>
        <p:nvSpPr>
          <p:cNvPr id="5" name="Date Placeholder 4"/>
          <p:cNvSpPr>
            <a:spLocks noGrp="1"/>
          </p:cNvSpPr>
          <p:nvPr>
            <p:ph type="dt" idx="1"/>
          </p:nvPr>
        </p:nvSpPr>
        <p:spPr/>
        <p:txBody>
          <a:bodyPr/>
          <a:lstStyle/>
          <a:p>
            <a:r>
              <a:rPr lang="en-US"/>
              <a:t>5/23/2024</a:t>
            </a:r>
            <a:endParaRPr lang="en-US" dirty="0"/>
          </a:p>
        </p:txBody>
      </p:sp>
      <p:sp>
        <p:nvSpPr>
          <p:cNvPr id="6" name="Footer Placeholder 5"/>
          <p:cNvSpPr>
            <a:spLocks noGrp="1"/>
          </p:cNvSpPr>
          <p:nvPr>
            <p:ph type="ftr" sz="quarter" idx="4"/>
          </p:nvPr>
        </p:nvSpPr>
        <p:spPr/>
        <p:txBody>
          <a:bodyPr/>
          <a:lstStyle/>
          <a:p>
            <a:r>
              <a:rPr lang="en-US"/>
              <a:t>cnp@tamu.edu</a:t>
            </a:r>
            <a:endParaRPr lang="en-US" dirty="0"/>
          </a:p>
        </p:txBody>
      </p:sp>
      <p:sp>
        <p:nvSpPr>
          <p:cNvPr id="7" name="Slide Number Placeholder 6"/>
          <p:cNvSpPr>
            <a:spLocks noGrp="1"/>
          </p:cNvSpPr>
          <p:nvPr>
            <p:ph type="sldNum" sz="quarter" idx="5"/>
          </p:nvPr>
        </p:nvSpPr>
        <p:spPr/>
        <p:txBody>
          <a:bodyPr/>
          <a:lstStyle/>
          <a:p>
            <a:fld id="{439B2C30-3629-4BFC-BB0C-B47EA37C9393}" type="slidenum">
              <a:rPr lang="en-US" smtClean="0"/>
              <a:pPr/>
              <a:t>6</a:t>
            </a:fld>
            <a:endParaRPr lang="en-US" dirty="0"/>
          </a:p>
        </p:txBody>
      </p:sp>
    </p:spTree>
    <p:extLst>
      <p:ext uri="{BB962C8B-B14F-4D97-AF65-F5344CB8AC3E}">
        <p14:creationId xmlns:p14="http://schemas.microsoft.com/office/powerpoint/2010/main" val="253024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7</a:t>
            </a:fld>
            <a:endParaRPr lang="en-US"/>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a:t>cnp@tamu.edu</a:t>
            </a:r>
            <a:endParaRPr lang="en-US" dirty="0"/>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a:t>CNP Advisory Board Meeting</a:t>
            </a:r>
            <a:endParaRPr lang="en-US" dirty="0"/>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a:t>5/23/2024</a:t>
            </a:r>
            <a:endParaRPr lang="en-US" dirty="0"/>
          </a:p>
        </p:txBody>
      </p:sp>
    </p:spTree>
    <p:extLst>
      <p:ext uri="{BB962C8B-B14F-4D97-AF65-F5344CB8AC3E}">
        <p14:creationId xmlns:p14="http://schemas.microsoft.com/office/powerpoint/2010/main" val="404789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8</a:t>
            </a:fld>
            <a:endParaRPr lang="en-US"/>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a:t>cnp@tamu.edu</a:t>
            </a:r>
            <a:endParaRPr lang="en-US" dirty="0"/>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a:t>CNP Advisory Board Meeting</a:t>
            </a:r>
            <a:endParaRPr lang="en-US" dirty="0"/>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a:t>5/23/2024</a:t>
            </a:r>
            <a:endParaRPr lang="en-US" dirty="0"/>
          </a:p>
        </p:txBody>
      </p:sp>
    </p:spTree>
    <p:extLst>
      <p:ext uri="{BB962C8B-B14F-4D97-AF65-F5344CB8AC3E}">
        <p14:creationId xmlns:p14="http://schemas.microsoft.com/office/powerpoint/2010/main" val="265607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CNP Advisory Board Meeting</a:t>
            </a:r>
            <a:endParaRPr lang="en-US" dirty="0"/>
          </a:p>
        </p:txBody>
      </p:sp>
      <p:sp>
        <p:nvSpPr>
          <p:cNvPr id="5" name="Date Placeholder 4"/>
          <p:cNvSpPr>
            <a:spLocks noGrp="1"/>
          </p:cNvSpPr>
          <p:nvPr>
            <p:ph type="dt" idx="1"/>
          </p:nvPr>
        </p:nvSpPr>
        <p:spPr/>
        <p:txBody>
          <a:bodyPr/>
          <a:lstStyle/>
          <a:p>
            <a:r>
              <a:rPr lang="en-US"/>
              <a:t>5/23/2024</a:t>
            </a:r>
            <a:endParaRPr lang="en-US" dirty="0"/>
          </a:p>
        </p:txBody>
      </p:sp>
      <p:sp>
        <p:nvSpPr>
          <p:cNvPr id="6" name="Footer Placeholder 5"/>
          <p:cNvSpPr>
            <a:spLocks noGrp="1"/>
          </p:cNvSpPr>
          <p:nvPr>
            <p:ph type="ftr" sz="quarter" idx="4"/>
          </p:nvPr>
        </p:nvSpPr>
        <p:spPr/>
        <p:txBody>
          <a:bodyPr/>
          <a:lstStyle/>
          <a:p>
            <a:r>
              <a:rPr lang="en-US"/>
              <a:t>cnp@tamu.edu</a:t>
            </a:r>
            <a:endParaRPr lang="en-US" dirty="0"/>
          </a:p>
        </p:txBody>
      </p:sp>
      <p:sp>
        <p:nvSpPr>
          <p:cNvPr id="7" name="Slide Number Placeholder 6"/>
          <p:cNvSpPr>
            <a:spLocks noGrp="1"/>
          </p:cNvSpPr>
          <p:nvPr>
            <p:ph type="sldNum" sz="quarter" idx="5"/>
          </p:nvPr>
        </p:nvSpPr>
        <p:spPr/>
        <p:txBody>
          <a:bodyPr/>
          <a:lstStyle/>
          <a:p>
            <a:fld id="{439B2C30-3629-4BFC-BB0C-B47EA37C9393}" type="slidenum">
              <a:rPr lang="en-US" smtClean="0"/>
              <a:pPr/>
              <a:t>9</a:t>
            </a:fld>
            <a:endParaRPr lang="en-US" dirty="0"/>
          </a:p>
        </p:txBody>
      </p:sp>
    </p:spTree>
    <p:extLst>
      <p:ext uri="{BB962C8B-B14F-4D97-AF65-F5344CB8AC3E}">
        <p14:creationId xmlns:p14="http://schemas.microsoft.com/office/powerpoint/2010/main" val="1472346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370FE7-65C0-4AAC-8838-60CBA466FED1}" type="slidenum">
              <a:rPr lang="en-US" smtClean="0"/>
              <a:t>10</a:t>
            </a:fld>
            <a:endParaRPr lang="en-US"/>
          </a:p>
        </p:txBody>
      </p:sp>
      <p:sp>
        <p:nvSpPr>
          <p:cNvPr id="5" name="Footer Placeholder 4">
            <a:extLst>
              <a:ext uri="{FF2B5EF4-FFF2-40B4-BE49-F238E27FC236}">
                <a16:creationId xmlns:a16="http://schemas.microsoft.com/office/drawing/2014/main" id="{1FCA891F-F072-2AE0-8131-D35B003FE7BD}"/>
              </a:ext>
            </a:extLst>
          </p:cNvPr>
          <p:cNvSpPr>
            <a:spLocks noGrp="1"/>
          </p:cNvSpPr>
          <p:nvPr>
            <p:ph type="ftr" sz="quarter" idx="4"/>
          </p:nvPr>
        </p:nvSpPr>
        <p:spPr/>
        <p:txBody>
          <a:bodyPr/>
          <a:lstStyle/>
          <a:p>
            <a:r>
              <a:rPr lang="en-US"/>
              <a:t>cnp@tamu.edu</a:t>
            </a:r>
            <a:endParaRPr lang="en-US" dirty="0"/>
          </a:p>
        </p:txBody>
      </p:sp>
      <p:sp>
        <p:nvSpPr>
          <p:cNvPr id="6" name="Header Placeholder 5">
            <a:extLst>
              <a:ext uri="{FF2B5EF4-FFF2-40B4-BE49-F238E27FC236}">
                <a16:creationId xmlns:a16="http://schemas.microsoft.com/office/drawing/2014/main" id="{DD0B15CF-8582-3BA0-7233-9016CD6933F7}"/>
              </a:ext>
            </a:extLst>
          </p:cNvPr>
          <p:cNvSpPr>
            <a:spLocks noGrp="1"/>
          </p:cNvSpPr>
          <p:nvPr>
            <p:ph type="hdr" sz="quarter"/>
          </p:nvPr>
        </p:nvSpPr>
        <p:spPr/>
        <p:txBody>
          <a:bodyPr/>
          <a:lstStyle/>
          <a:p>
            <a:r>
              <a:rPr lang="en-US"/>
              <a:t>CNP Advisory Board Meeting</a:t>
            </a:r>
            <a:endParaRPr lang="en-US" dirty="0"/>
          </a:p>
        </p:txBody>
      </p:sp>
      <p:sp>
        <p:nvSpPr>
          <p:cNvPr id="7" name="Date Placeholder 6">
            <a:extLst>
              <a:ext uri="{FF2B5EF4-FFF2-40B4-BE49-F238E27FC236}">
                <a16:creationId xmlns:a16="http://schemas.microsoft.com/office/drawing/2014/main" id="{BD519974-880D-7C7E-37A7-D1454FF4393F}"/>
              </a:ext>
            </a:extLst>
          </p:cNvPr>
          <p:cNvSpPr>
            <a:spLocks noGrp="1"/>
          </p:cNvSpPr>
          <p:nvPr>
            <p:ph type="dt" idx="1"/>
          </p:nvPr>
        </p:nvSpPr>
        <p:spPr/>
        <p:txBody>
          <a:bodyPr/>
          <a:lstStyle/>
          <a:p>
            <a:r>
              <a:rPr lang="en-US"/>
              <a:t>5/23/2024</a:t>
            </a:r>
            <a:endParaRPr lang="en-US" dirty="0"/>
          </a:p>
        </p:txBody>
      </p:sp>
    </p:spTree>
    <p:extLst>
      <p:ext uri="{BB962C8B-B14F-4D97-AF65-F5344CB8AC3E}">
        <p14:creationId xmlns:p14="http://schemas.microsoft.com/office/powerpoint/2010/main" val="1918202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3728-A015-9056-8840-C3DE828AFE16}"/>
              </a:ext>
            </a:extLst>
          </p:cNvPr>
          <p:cNvSpPr>
            <a:spLocks noGrp="1"/>
          </p:cNvSpPr>
          <p:nvPr>
            <p:ph type="ctrTitle" hasCustomPrompt="1"/>
          </p:nvPr>
        </p:nvSpPr>
        <p:spPr>
          <a:xfrm>
            <a:off x="1524000" y="1122363"/>
            <a:ext cx="9144000" cy="2387600"/>
          </a:xfrm>
        </p:spPr>
        <p:txBody>
          <a:bodyPr anchor="b">
            <a:normAutofit/>
          </a:bodyPr>
          <a:lstStyle>
            <a:lvl1pPr algn="ctr">
              <a:defRPr sz="660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FABF5B4D-881C-D522-8A36-2BA68AFA684B}"/>
              </a:ext>
            </a:extLst>
          </p:cNvPr>
          <p:cNvSpPr>
            <a:spLocks noGrp="1"/>
          </p:cNvSpPr>
          <p:nvPr>
            <p:ph type="subTitle" idx="1"/>
          </p:nvPr>
        </p:nvSpPr>
        <p:spPr>
          <a:xfrm>
            <a:off x="1524000" y="3895724"/>
            <a:ext cx="9144000" cy="1362075"/>
          </a:xfrm>
        </p:spPr>
        <p:txBody>
          <a:bodyPr/>
          <a:lstStyle>
            <a:lvl1pPr marL="0" indent="0" algn="ctr">
              <a:buNone/>
              <a:defRP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CFA9CDB-8169-9036-418B-A5E728CA4BAB}"/>
              </a:ext>
            </a:extLst>
          </p:cNvPr>
          <p:cNvSpPr>
            <a:spLocks noGrp="1"/>
          </p:cNvSpPr>
          <p:nvPr>
            <p:ph type="dt" sz="half" idx="10"/>
          </p:nvPr>
        </p:nvSpPr>
        <p:spPr>
          <a:xfrm>
            <a:off x="809909" y="6310310"/>
            <a:ext cx="2066544" cy="365125"/>
          </a:xfrm>
        </p:spPr>
        <p:txBody>
          <a:bodyPr/>
          <a:lstStyle/>
          <a:p>
            <a:fld id="{07CFF4E5-264C-45F4-AD0C-85920FF81AD8}" type="datetimeFigureOut">
              <a:rPr lang="en-US" smtClean="0"/>
              <a:t>10/8/2024</a:t>
            </a:fld>
            <a:endParaRPr lang="en-US"/>
          </a:p>
        </p:txBody>
      </p:sp>
      <p:sp>
        <p:nvSpPr>
          <p:cNvPr id="5" name="Footer Placeholder 4">
            <a:extLst>
              <a:ext uri="{FF2B5EF4-FFF2-40B4-BE49-F238E27FC236}">
                <a16:creationId xmlns:a16="http://schemas.microsoft.com/office/drawing/2014/main" id="{37F8154F-07B6-F155-368F-B0C950171470}"/>
              </a:ext>
            </a:extLst>
          </p:cNvPr>
          <p:cNvSpPr>
            <a:spLocks noGrp="1"/>
          </p:cNvSpPr>
          <p:nvPr>
            <p:ph type="ftr" sz="quarter" idx="11"/>
          </p:nvPr>
        </p:nvSpPr>
        <p:spPr>
          <a:xfrm>
            <a:off x="3128962" y="6310311"/>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005F934A-5C02-2A10-D607-40CCE4F7D2BE}"/>
              </a:ext>
            </a:extLst>
          </p:cNvPr>
          <p:cNvSpPr>
            <a:spLocks noGrp="1"/>
          </p:cNvSpPr>
          <p:nvPr>
            <p:ph type="sldNum" sz="quarter" idx="12"/>
          </p:nvPr>
        </p:nvSpPr>
        <p:spPr>
          <a:xfrm>
            <a:off x="7496271" y="6297607"/>
            <a:ext cx="1508760" cy="365125"/>
          </a:xfrm>
          <a:prstGeom prst="rect">
            <a:avLst/>
          </a:prstGeom>
        </p:spPr>
        <p:txBody>
          <a:bodyPr/>
          <a:lstStyle/>
          <a:p>
            <a:fld id="{328657AF-A099-447A-B1F0-058F86389BAE}" type="slidenum">
              <a:rPr lang="en-US" smtClean="0"/>
              <a:t>‹#›</a:t>
            </a:fld>
            <a:endParaRPr lang="en-US"/>
          </a:p>
        </p:txBody>
      </p:sp>
      <p:pic>
        <p:nvPicPr>
          <p:cNvPr id="8" name="Picture 7" descr="A statue of a person in a suit&#10;&#10;Description automatically generated">
            <a:extLst>
              <a:ext uri="{FF2B5EF4-FFF2-40B4-BE49-F238E27FC236}">
                <a16:creationId xmlns:a16="http://schemas.microsoft.com/office/drawing/2014/main" id="{35CB0BF0-8526-8BC6-7D6F-DA8E9BAE0A7D}"/>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l="26301" t="25690" r="41998" b="25411"/>
          <a:stretch/>
        </p:blipFill>
        <p:spPr>
          <a:xfrm>
            <a:off x="0" y="2706131"/>
            <a:ext cx="2691662" cy="4151869"/>
          </a:xfrm>
          <a:prstGeom prst="rect">
            <a:avLst/>
          </a:prstGeom>
        </p:spPr>
      </p:pic>
    </p:spTree>
    <p:extLst>
      <p:ext uri="{BB962C8B-B14F-4D97-AF65-F5344CB8AC3E}">
        <p14:creationId xmlns:p14="http://schemas.microsoft.com/office/powerpoint/2010/main" val="26428289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137E-1A0F-97AF-6CD3-0CCE17AF684E}"/>
              </a:ext>
            </a:extLst>
          </p:cNvPr>
          <p:cNvSpPr>
            <a:spLocks noGrp="1"/>
          </p:cNvSpPr>
          <p:nvPr>
            <p:ph type="title"/>
          </p:nvPr>
        </p:nvSpPr>
        <p:spPr>
          <a:xfrm>
            <a:off x="838200" y="2297112"/>
            <a:ext cx="10515600" cy="739775"/>
          </a:xfrm>
        </p:spPr>
        <p:txBody>
          <a:bodyPr>
            <a:noAutofit/>
          </a:bodyPr>
          <a:lstStyle>
            <a:lvl1pPr>
              <a:defRPr sz="6600"/>
            </a:lvl1pPr>
          </a:lstStyle>
          <a:p>
            <a:r>
              <a:rPr lang="en-US" dirty="0"/>
              <a:t>Click to edit Master title style</a:t>
            </a:r>
          </a:p>
        </p:txBody>
      </p:sp>
      <p:sp>
        <p:nvSpPr>
          <p:cNvPr id="3" name="Date Placeholder 2">
            <a:extLst>
              <a:ext uri="{FF2B5EF4-FFF2-40B4-BE49-F238E27FC236}">
                <a16:creationId xmlns:a16="http://schemas.microsoft.com/office/drawing/2014/main" id="{C779E57C-4833-F06A-F83E-92AF41BFA847}"/>
              </a:ext>
            </a:extLst>
          </p:cNvPr>
          <p:cNvSpPr>
            <a:spLocks noGrp="1"/>
          </p:cNvSpPr>
          <p:nvPr>
            <p:ph type="dt" sz="half" idx="10"/>
          </p:nvPr>
        </p:nvSpPr>
        <p:spPr>
          <a:xfrm>
            <a:off x="838200" y="6492875"/>
            <a:ext cx="2066924" cy="365125"/>
          </a:xfrm>
        </p:spPr>
        <p:txBody>
          <a:bodyPr/>
          <a:lstStyle/>
          <a:p>
            <a:fld id="{07CFF4E5-264C-45F4-AD0C-85920FF81AD8}" type="datetimeFigureOut">
              <a:rPr lang="en-US" smtClean="0"/>
              <a:t>10/8/2024</a:t>
            </a:fld>
            <a:endParaRPr lang="en-US"/>
          </a:p>
        </p:txBody>
      </p:sp>
      <p:sp>
        <p:nvSpPr>
          <p:cNvPr id="4" name="Footer Placeholder 3">
            <a:extLst>
              <a:ext uri="{FF2B5EF4-FFF2-40B4-BE49-F238E27FC236}">
                <a16:creationId xmlns:a16="http://schemas.microsoft.com/office/drawing/2014/main" id="{87E8E58E-FC20-2E64-02DC-EC2BD31F29B4}"/>
              </a:ext>
            </a:extLst>
          </p:cNvPr>
          <p:cNvSpPr>
            <a:spLocks noGrp="1"/>
          </p:cNvSpPr>
          <p:nvPr>
            <p:ph type="ftr" sz="quarter" idx="11"/>
          </p:nvPr>
        </p:nvSpPr>
        <p:spPr>
          <a:xfrm>
            <a:off x="3071812" y="6492874"/>
            <a:ext cx="4114800" cy="365125"/>
          </a:xfrm>
        </p:spPr>
        <p:txBody>
          <a:bodyPr/>
          <a:lstStyle/>
          <a:p>
            <a:endParaRPr lang="en-US" dirty="0"/>
          </a:p>
        </p:txBody>
      </p:sp>
      <p:sp>
        <p:nvSpPr>
          <p:cNvPr id="5" name="Slide Number Placeholder 4">
            <a:extLst>
              <a:ext uri="{FF2B5EF4-FFF2-40B4-BE49-F238E27FC236}">
                <a16:creationId xmlns:a16="http://schemas.microsoft.com/office/drawing/2014/main" id="{44D58383-E455-1585-0CFF-BA7D3F5C4906}"/>
              </a:ext>
            </a:extLst>
          </p:cNvPr>
          <p:cNvSpPr>
            <a:spLocks noGrp="1"/>
          </p:cNvSpPr>
          <p:nvPr>
            <p:ph type="sldNum" sz="quarter" idx="12"/>
          </p:nvPr>
        </p:nvSpPr>
        <p:spPr>
          <a:xfrm>
            <a:off x="7353300" y="6492875"/>
            <a:ext cx="1504950" cy="365125"/>
          </a:xfrm>
        </p:spPr>
        <p:txBody>
          <a:bodyPr/>
          <a:lstStyle/>
          <a:p>
            <a:fld id="{328657AF-A099-447A-B1F0-058F86389BAE}" type="slidenum">
              <a:rPr lang="en-US" smtClean="0"/>
              <a:t>‹#›</a:t>
            </a:fld>
            <a:endParaRPr lang="en-US"/>
          </a:p>
        </p:txBody>
      </p:sp>
      <p:sp>
        <p:nvSpPr>
          <p:cNvPr id="6" name="Subtitle 2">
            <a:extLst>
              <a:ext uri="{FF2B5EF4-FFF2-40B4-BE49-F238E27FC236}">
                <a16:creationId xmlns:a16="http://schemas.microsoft.com/office/drawing/2014/main" id="{86BFDDB6-D824-D74B-1A11-AC175E9E4BC8}"/>
              </a:ext>
            </a:extLst>
          </p:cNvPr>
          <p:cNvSpPr>
            <a:spLocks noGrp="1"/>
          </p:cNvSpPr>
          <p:nvPr>
            <p:ph type="subTitle" idx="1" hasCustomPrompt="1"/>
          </p:nvPr>
        </p:nvSpPr>
        <p:spPr>
          <a:xfrm>
            <a:off x="838199" y="5826124"/>
            <a:ext cx="10515599" cy="365125"/>
          </a:xfrm>
        </p:spPr>
        <p:txBody>
          <a:bodyPr>
            <a:noAutofit/>
          </a:bodyPr>
          <a:lstStyle>
            <a:lvl1pPr marL="0" indent="0" algn="ctr">
              <a:buNone/>
              <a:defRPr sz="2400">
                <a:solidFill>
                  <a:srgbClr val="500000"/>
                </a:solidFill>
                <a:latin typeface="Tungsten Light" pitchFamily="50"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42853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5622-F672-CBF4-E526-16489C57C085}"/>
              </a:ext>
            </a:extLst>
          </p:cNvPr>
          <p:cNvSpPr>
            <a:spLocks noGrp="1"/>
          </p:cNvSpPr>
          <p:nvPr>
            <p:ph type="title" hasCustomPrompt="1"/>
          </p:nvPr>
        </p:nvSpPr>
        <p:spPr>
          <a:xfrm>
            <a:off x="838200" y="306387"/>
            <a:ext cx="10515600" cy="739775"/>
          </a:xfrm>
        </p:spPr>
        <p:txBody>
          <a:bodyPr/>
          <a:lstStyle>
            <a:lvl1pPr algn="l">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6A64CD5-12A1-407C-B02E-932BC3DCCFD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C0C8E4-EFD3-E197-9CAC-1BDAA2F80D58}"/>
              </a:ext>
            </a:extLst>
          </p:cNvPr>
          <p:cNvSpPr>
            <a:spLocks noGrp="1"/>
          </p:cNvSpPr>
          <p:nvPr>
            <p:ph type="dt" sz="half" idx="10"/>
          </p:nvPr>
        </p:nvSpPr>
        <p:spPr/>
        <p:txBody>
          <a:bodyPr/>
          <a:lstStyle/>
          <a:p>
            <a:fld id="{07CFF4E5-264C-45F4-AD0C-85920FF81AD8}" type="datetimeFigureOut">
              <a:rPr lang="en-US" smtClean="0"/>
              <a:t>10/8/2024</a:t>
            </a:fld>
            <a:endParaRPr lang="en-US"/>
          </a:p>
        </p:txBody>
      </p:sp>
      <p:sp>
        <p:nvSpPr>
          <p:cNvPr id="5" name="Footer Placeholder 4">
            <a:extLst>
              <a:ext uri="{FF2B5EF4-FFF2-40B4-BE49-F238E27FC236}">
                <a16:creationId xmlns:a16="http://schemas.microsoft.com/office/drawing/2014/main" id="{7D1CB38F-91E6-BEE3-2D65-2D66A4DC05CB}"/>
              </a:ext>
            </a:extLst>
          </p:cNvPr>
          <p:cNvSpPr>
            <a:spLocks noGrp="1"/>
          </p:cNvSpPr>
          <p:nvPr>
            <p:ph type="ftr" sz="quarter" idx="11"/>
          </p:nvPr>
        </p:nvSpPr>
        <p:spPr>
          <a:xfrm>
            <a:off x="3071812" y="6323011"/>
            <a:ext cx="4114800" cy="365125"/>
          </a:xfrm>
        </p:spPr>
        <p:txBody>
          <a:bodyPr/>
          <a:lstStyle/>
          <a:p>
            <a:endParaRPr lang="en-US"/>
          </a:p>
        </p:txBody>
      </p:sp>
      <p:sp>
        <p:nvSpPr>
          <p:cNvPr id="6" name="Slide Number Placeholder 5">
            <a:extLst>
              <a:ext uri="{FF2B5EF4-FFF2-40B4-BE49-F238E27FC236}">
                <a16:creationId xmlns:a16="http://schemas.microsoft.com/office/drawing/2014/main" id="{5226816E-AF7E-F370-C796-F7B651F74150}"/>
              </a:ext>
            </a:extLst>
          </p:cNvPr>
          <p:cNvSpPr>
            <a:spLocks noGrp="1"/>
          </p:cNvSpPr>
          <p:nvPr>
            <p:ph type="sldNum" sz="quarter" idx="12"/>
          </p:nvPr>
        </p:nvSpPr>
        <p:spPr>
          <a:xfrm>
            <a:off x="7353300" y="6323011"/>
            <a:ext cx="1508760" cy="365125"/>
          </a:xfrm>
          <a:prstGeom prst="rect">
            <a:avLst/>
          </a:prstGeom>
        </p:spPr>
        <p:txBody>
          <a:bodyPr/>
          <a:lstStyle/>
          <a:p>
            <a:fld id="{328657AF-A099-447A-B1F0-058F86389BAE}" type="slidenum">
              <a:rPr lang="en-US" smtClean="0"/>
              <a:t>‹#›</a:t>
            </a:fld>
            <a:endParaRPr lang="en-US"/>
          </a:p>
        </p:txBody>
      </p:sp>
    </p:spTree>
    <p:extLst>
      <p:ext uri="{BB962C8B-B14F-4D97-AF65-F5344CB8AC3E}">
        <p14:creationId xmlns:p14="http://schemas.microsoft.com/office/powerpoint/2010/main" val="31506175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9B6E-982D-B36B-3F7F-300986538C1F}"/>
              </a:ext>
            </a:extLst>
          </p:cNvPr>
          <p:cNvSpPr>
            <a:spLocks noGrp="1"/>
          </p:cNvSpPr>
          <p:nvPr>
            <p:ph type="title"/>
          </p:nvPr>
        </p:nvSpPr>
        <p:spPr>
          <a:xfrm>
            <a:off x="838200" y="307975"/>
            <a:ext cx="10515600" cy="739775"/>
          </a:xfrm>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8F222C5-55A3-7099-A6A7-41B5289566CC}"/>
              </a:ext>
            </a:extLst>
          </p:cNvPr>
          <p:cNvSpPr>
            <a:spLocks noGrp="1"/>
          </p:cNvSpPr>
          <p:nvPr>
            <p:ph sz="half" idx="1"/>
          </p:nvPr>
        </p:nvSpPr>
        <p:spPr>
          <a:xfrm>
            <a:off x="838201" y="17113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8A86BA-1CE6-09B6-DF01-420F46EBC698}"/>
              </a:ext>
            </a:extLst>
          </p:cNvPr>
          <p:cNvSpPr>
            <a:spLocks noGrp="1"/>
          </p:cNvSpPr>
          <p:nvPr>
            <p:ph sz="half" idx="2"/>
          </p:nvPr>
        </p:nvSpPr>
        <p:spPr>
          <a:xfrm>
            <a:off x="6172199" y="17081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1FF1AE-B141-07C5-55F0-A60E57895D3A}"/>
              </a:ext>
            </a:extLst>
          </p:cNvPr>
          <p:cNvSpPr>
            <a:spLocks noGrp="1"/>
          </p:cNvSpPr>
          <p:nvPr>
            <p:ph type="dt" sz="half" idx="10"/>
          </p:nvPr>
        </p:nvSpPr>
        <p:spPr/>
        <p:txBody>
          <a:bodyPr/>
          <a:lstStyle/>
          <a:p>
            <a:fld id="{07CFF4E5-264C-45F4-AD0C-85920FF81AD8}" type="datetimeFigureOut">
              <a:rPr lang="en-US" smtClean="0"/>
              <a:t>10/8/2024</a:t>
            </a:fld>
            <a:endParaRPr lang="en-US"/>
          </a:p>
        </p:txBody>
      </p:sp>
      <p:sp>
        <p:nvSpPr>
          <p:cNvPr id="6" name="Footer Placeholder 5">
            <a:extLst>
              <a:ext uri="{FF2B5EF4-FFF2-40B4-BE49-F238E27FC236}">
                <a16:creationId xmlns:a16="http://schemas.microsoft.com/office/drawing/2014/main" id="{6B1EB272-15B4-CF07-E620-BDF56D72BFB6}"/>
              </a:ext>
            </a:extLst>
          </p:cNvPr>
          <p:cNvSpPr>
            <a:spLocks noGrp="1"/>
          </p:cNvSpPr>
          <p:nvPr>
            <p:ph type="ftr" sz="quarter" idx="11"/>
          </p:nvPr>
        </p:nvSpPr>
        <p:spPr>
          <a:xfrm>
            <a:off x="3071811" y="6323011"/>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471D6FAF-B06C-FB56-2394-99FDCAB3BFA8}"/>
              </a:ext>
            </a:extLst>
          </p:cNvPr>
          <p:cNvSpPr>
            <a:spLocks noGrp="1"/>
          </p:cNvSpPr>
          <p:nvPr>
            <p:ph type="sldNum" sz="quarter" idx="12"/>
          </p:nvPr>
        </p:nvSpPr>
        <p:spPr>
          <a:xfrm>
            <a:off x="7353299" y="6323011"/>
            <a:ext cx="1508760" cy="365125"/>
          </a:xfrm>
          <a:prstGeom prst="rect">
            <a:avLst/>
          </a:prstGeom>
        </p:spPr>
        <p:txBody>
          <a:bodyPr/>
          <a:lstStyle/>
          <a:p>
            <a:fld id="{328657AF-A099-447A-B1F0-058F86389BAE}" type="slidenum">
              <a:rPr lang="en-US" smtClean="0"/>
              <a:t>‹#›</a:t>
            </a:fld>
            <a:endParaRPr lang="en-US"/>
          </a:p>
        </p:txBody>
      </p:sp>
    </p:spTree>
    <p:extLst>
      <p:ext uri="{BB962C8B-B14F-4D97-AF65-F5344CB8AC3E}">
        <p14:creationId xmlns:p14="http://schemas.microsoft.com/office/powerpoint/2010/main" val="7072495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CEC6-A271-5253-CEF0-FCD5F18B4E39}"/>
              </a:ext>
            </a:extLst>
          </p:cNvPr>
          <p:cNvSpPr>
            <a:spLocks noGrp="1"/>
          </p:cNvSpPr>
          <p:nvPr>
            <p:ph type="title" hasCustomPrompt="1"/>
          </p:nvPr>
        </p:nvSpPr>
        <p:spPr>
          <a:xfrm>
            <a:off x="838200" y="256380"/>
            <a:ext cx="10515600" cy="82391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BBB248E-9390-67DC-D726-9E5F742BCFDF}"/>
              </a:ext>
            </a:extLst>
          </p:cNvPr>
          <p:cNvSpPr>
            <a:spLocks noGrp="1"/>
          </p:cNvSpPr>
          <p:nvPr>
            <p:ph type="body" idx="1"/>
          </p:nvPr>
        </p:nvSpPr>
        <p:spPr>
          <a:xfrm>
            <a:off x="839788" y="1681163"/>
            <a:ext cx="5157787" cy="823912"/>
          </a:xfrm>
        </p:spPr>
        <p:txBody>
          <a:bodyPr anchor="b">
            <a:no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B8DA63A-18C8-CDDD-52A1-478477D94265}"/>
              </a:ext>
            </a:extLst>
          </p:cNvPr>
          <p:cNvSpPr>
            <a:spLocks noGrp="1"/>
          </p:cNvSpPr>
          <p:nvPr>
            <p:ph sz="half" idx="2"/>
          </p:nvPr>
        </p:nvSpPr>
        <p:spPr>
          <a:xfrm>
            <a:off x="839788" y="2505075"/>
            <a:ext cx="5157787" cy="3684588"/>
          </a:xfrm>
        </p:spPr>
        <p:txBody>
          <a:bodyPr>
            <a:normAutofit/>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259141B-1A10-0C4A-BD7D-301339B84751}"/>
              </a:ext>
            </a:extLst>
          </p:cNvPr>
          <p:cNvSpPr>
            <a:spLocks noGrp="1"/>
          </p:cNvSpPr>
          <p:nvPr>
            <p:ph type="body" sz="quarter" idx="3"/>
          </p:nvPr>
        </p:nvSpPr>
        <p:spPr>
          <a:xfrm>
            <a:off x="6172200" y="1681163"/>
            <a:ext cx="5183188" cy="823912"/>
          </a:xfrm>
        </p:spPr>
        <p:txBody>
          <a:bodyPr anchor="b">
            <a:no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E2DC2CD-899D-3203-7EB1-377EF6D2AD61}"/>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6C3F0AF-F817-E70F-857A-F6B6ED28AE99}"/>
              </a:ext>
            </a:extLst>
          </p:cNvPr>
          <p:cNvSpPr>
            <a:spLocks noGrp="1"/>
          </p:cNvSpPr>
          <p:nvPr>
            <p:ph type="dt" sz="half" idx="10"/>
          </p:nvPr>
        </p:nvSpPr>
        <p:spPr/>
        <p:txBody>
          <a:bodyPr/>
          <a:lstStyle/>
          <a:p>
            <a:fld id="{07CFF4E5-264C-45F4-AD0C-85920FF81AD8}" type="datetimeFigureOut">
              <a:rPr lang="en-US" smtClean="0"/>
              <a:t>10/8/2024</a:t>
            </a:fld>
            <a:endParaRPr lang="en-US"/>
          </a:p>
        </p:txBody>
      </p:sp>
      <p:sp>
        <p:nvSpPr>
          <p:cNvPr id="8" name="Footer Placeholder 7">
            <a:extLst>
              <a:ext uri="{FF2B5EF4-FFF2-40B4-BE49-F238E27FC236}">
                <a16:creationId xmlns:a16="http://schemas.microsoft.com/office/drawing/2014/main" id="{473702D3-416C-F98B-03EA-AFD543546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1BD9D3-6EC9-A8D6-268E-AE8B9AAD9563}"/>
              </a:ext>
            </a:extLst>
          </p:cNvPr>
          <p:cNvSpPr>
            <a:spLocks noGrp="1"/>
          </p:cNvSpPr>
          <p:nvPr>
            <p:ph type="sldNum" sz="quarter" idx="12"/>
          </p:nvPr>
        </p:nvSpPr>
        <p:spPr>
          <a:xfrm>
            <a:off x="7353300" y="6310310"/>
            <a:ext cx="1508760" cy="365125"/>
          </a:xfrm>
          <a:prstGeom prst="rect">
            <a:avLst/>
          </a:prstGeom>
        </p:spPr>
        <p:txBody>
          <a:bodyPr/>
          <a:lstStyle/>
          <a:p>
            <a:fld id="{328657AF-A099-447A-B1F0-058F86389BAE}" type="slidenum">
              <a:rPr lang="en-US" smtClean="0"/>
              <a:t>‹#›</a:t>
            </a:fld>
            <a:endParaRPr lang="en-US"/>
          </a:p>
        </p:txBody>
      </p:sp>
    </p:spTree>
    <p:extLst>
      <p:ext uri="{BB962C8B-B14F-4D97-AF65-F5344CB8AC3E}">
        <p14:creationId xmlns:p14="http://schemas.microsoft.com/office/powerpoint/2010/main" val="326339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3728-A015-9056-8840-C3DE828AFE16}"/>
              </a:ext>
            </a:extLst>
          </p:cNvPr>
          <p:cNvSpPr>
            <a:spLocks noGrp="1"/>
          </p:cNvSpPr>
          <p:nvPr>
            <p:ph type="ctrTitle" hasCustomPrompt="1"/>
          </p:nvPr>
        </p:nvSpPr>
        <p:spPr>
          <a:xfrm>
            <a:off x="1524000" y="1122363"/>
            <a:ext cx="9144000" cy="2387600"/>
          </a:xfrm>
        </p:spPr>
        <p:txBody>
          <a:bodyPr anchor="b">
            <a:normAutofit/>
          </a:bodyPr>
          <a:lstStyle>
            <a:lvl1pPr algn="ctr">
              <a:defRPr sz="660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FABF5B4D-881C-D522-8A36-2BA68AFA684B}"/>
              </a:ext>
            </a:extLst>
          </p:cNvPr>
          <p:cNvSpPr>
            <a:spLocks noGrp="1"/>
          </p:cNvSpPr>
          <p:nvPr>
            <p:ph type="subTitle" idx="1"/>
          </p:nvPr>
        </p:nvSpPr>
        <p:spPr>
          <a:xfrm>
            <a:off x="1524000" y="3895724"/>
            <a:ext cx="9144000" cy="1362075"/>
          </a:xfrm>
        </p:spPr>
        <p:txBody>
          <a:bodyPr/>
          <a:lstStyle>
            <a:lvl1pPr marL="0" indent="0" algn="ctr">
              <a:buNone/>
              <a:defRP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CFA9CDB-8169-9036-418B-A5E728CA4BAB}"/>
              </a:ext>
            </a:extLst>
          </p:cNvPr>
          <p:cNvSpPr>
            <a:spLocks noGrp="1"/>
          </p:cNvSpPr>
          <p:nvPr>
            <p:ph type="dt" sz="half" idx="10"/>
          </p:nvPr>
        </p:nvSpPr>
        <p:spPr>
          <a:xfrm>
            <a:off x="809909" y="6310310"/>
            <a:ext cx="2066544" cy="365125"/>
          </a:xfrm>
        </p:spPr>
        <p:txBody>
          <a:bodyPr/>
          <a:lstStyle/>
          <a:p>
            <a:fld id="{07CFF4E5-264C-45F4-AD0C-85920FF81AD8}" type="datetimeFigureOut">
              <a:rPr lang="en-US" smtClean="0"/>
              <a:t>10/8/2024</a:t>
            </a:fld>
            <a:endParaRPr lang="en-US"/>
          </a:p>
        </p:txBody>
      </p:sp>
      <p:sp>
        <p:nvSpPr>
          <p:cNvPr id="5" name="Footer Placeholder 4">
            <a:extLst>
              <a:ext uri="{FF2B5EF4-FFF2-40B4-BE49-F238E27FC236}">
                <a16:creationId xmlns:a16="http://schemas.microsoft.com/office/drawing/2014/main" id="{37F8154F-07B6-F155-368F-B0C950171470}"/>
              </a:ext>
            </a:extLst>
          </p:cNvPr>
          <p:cNvSpPr>
            <a:spLocks noGrp="1"/>
          </p:cNvSpPr>
          <p:nvPr>
            <p:ph type="ftr" sz="quarter" idx="11"/>
          </p:nvPr>
        </p:nvSpPr>
        <p:spPr>
          <a:xfrm>
            <a:off x="3128962" y="6310311"/>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005F934A-5C02-2A10-D607-40CCE4F7D2BE}"/>
              </a:ext>
            </a:extLst>
          </p:cNvPr>
          <p:cNvSpPr>
            <a:spLocks noGrp="1"/>
          </p:cNvSpPr>
          <p:nvPr>
            <p:ph type="sldNum" sz="quarter" idx="12"/>
          </p:nvPr>
        </p:nvSpPr>
        <p:spPr>
          <a:xfrm>
            <a:off x="7496271" y="6297607"/>
            <a:ext cx="1508760" cy="365125"/>
          </a:xfrm>
          <a:prstGeom prst="rect">
            <a:avLst/>
          </a:prstGeom>
        </p:spPr>
        <p:txBody>
          <a:bodyPr/>
          <a:lstStyle/>
          <a:p>
            <a:fld id="{328657AF-A099-447A-B1F0-058F86389BAE}" type="slidenum">
              <a:rPr lang="en-US" smtClean="0"/>
              <a:t>‹#›</a:t>
            </a:fld>
            <a:endParaRPr lang="en-US"/>
          </a:p>
        </p:txBody>
      </p:sp>
    </p:spTree>
    <p:extLst>
      <p:ext uri="{BB962C8B-B14F-4D97-AF65-F5344CB8AC3E}">
        <p14:creationId xmlns:p14="http://schemas.microsoft.com/office/powerpoint/2010/main" val="14926681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Icon Temp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EE9B5-2638-525A-0E7E-ED541092D073}"/>
              </a:ext>
            </a:extLst>
          </p:cNvPr>
          <p:cNvSpPr>
            <a:spLocks noGrp="1"/>
          </p:cNvSpPr>
          <p:nvPr>
            <p:ph type="dt" sz="half" idx="10"/>
          </p:nvPr>
        </p:nvSpPr>
        <p:spPr/>
        <p:txBody>
          <a:bodyPr/>
          <a:lstStyle/>
          <a:p>
            <a:fld id="{07CFF4E5-264C-45F4-AD0C-85920FF81AD8}" type="datetimeFigureOut">
              <a:rPr lang="en-US" smtClean="0"/>
              <a:t>10/8/2024</a:t>
            </a:fld>
            <a:endParaRPr lang="en-US"/>
          </a:p>
        </p:txBody>
      </p:sp>
      <p:sp>
        <p:nvSpPr>
          <p:cNvPr id="3" name="Footer Placeholder 2">
            <a:extLst>
              <a:ext uri="{FF2B5EF4-FFF2-40B4-BE49-F238E27FC236}">
                <a16:creationId xmlns:a16="http://schemas.microsoft.com/office/drawing/2014/main" id="{8AFD6830-A001-846E-5C4A-1632245EF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968B34-B732-C226-4101-8B2CC003A1D7}"/>
              </a:ext>
            </a:extLst>
          </p:cNvPr>
          <p:cNvSpPr>
            <a:spLocks noGrp="1"/>
          </p:cNvSpPr>
          <p:nvPr>
            <p:ph type="sldNum" sz="quarter" idx="12"/>
          </p:nvPr>
        </p:nvSpPr>
        <p:spPr>
          <a:xfrm>
            <a:off x="7353300" y="6323011"/>
            <a:ext cx="1508760" cy="365125"/>
          </a:xfrm>
          <a:prstGeom prst="rect">
            <a:avLst/>
          </a:prstGeom>
        </p:spPr>
        <p:txBody>
          <a:bodyPr/>
          <a:lstStyle/>
          <a:p>
            <a:fld id="{328657AF-A099-447A-B1F0-058F86389BAE}" type="slidenum">
              <a:rPr lang="en-US" smtClean="0"/>
              <a:t>‹#›</a:t>
            </a:fld>
            <a:endParaRPr lang="en-US"/>
          </a:p>
        </p:txBody>
      </p:sp>
      <p:pic>
        <p:nvPicPr>
          <p:cNvPr id="6" name="Picture 5" descr="A white background with a red border&#10;&#10;Description automatically generated">
            <a:extLst>
              <a:ext uri="{FF2B5EF4-FFF2-40B4-BE49-F238E27FC236}">
                <a16:creationId xmlns:a16="http://schemas.microsoft.com/office/drawing/2014/main" id="{69D205EE-46E7-AAB0-15F4-89A59D8BA8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0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5829-723E-303B-4914-74FF6EADACDB}"/>
              </a:ext>
            </a:extLst>
          </p:cNvPr>
          <p:cNvSpPr>
            <a:spLocks noGrp="1"/>
          </p:cNvSpPr>
          <p:nvPr>
            <p:ph type="title"/>
          </p:nvPr>
        </p:nvSpPr>
        <p:spPr>
          <a:xfrm>
            <a:off x="839788" y="1216024"/>
            <a:ext cx="3932237" cy="733425"/>
          </a:xfrm>
        </p:spPr>
        <p:txBody>
          <a:bodyPr anchor="b"/>
          <a:lstStyle>
            <a:lvl1pPr>
              <a:defRPr sz="32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0015D2E-602D-3FC6-F186-EFFEBC268CB7}"/>
              </a:ext>
            </a:extLst>
          </p:cNvPr>
          <p:cNvSpPr>
            <a:spLocks noGrp="1"/>
          </p:cNvSpPr>
          <p:nvPr>
            <p:ph idx="1"/>
          </p:nvPr>
        </p:nvSpPr>
        <p:spPr>
          <a:xfrm>
            <a:off x="5180012" y="1216024"/>
            <a:ext cx="6172200" cy="4873625"/>
          </a:xfrm>
        </p:spPr>
        <p:txBody>
          <a:bodyPr>
            <a:normAutofit/>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456B287-EA78-C4D0-8BBD-95B93743E108}"/>
              </a:ext>
            </a:extLst>
          </p:cNvPr>
          <p:cNvSpPr>
            <a:spLocks noGrp="1"/>
          </p:cNvSpPr>
          <p:nvPr>
            <p:ph type="body" sz="half" idx="2"/>
          </p:nvPr>
        </p:nvSpPr>
        <p:spPr>
          <a:xfrm>
            <a:off x="839788" y="2057400"/>
            <a:ext cx="3932237" cy="3811588"/>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71179DE-A3BF-267E-123D-E38D99A4BEBA}"/>
              </a:ext>
            </a:extLst>
          </p:cNvPr>
          <p:cNvSpPr>
            <a:spLocks noGrp="1"/>
          </p:cNvSpPr>
          <p:nvPr>
            <p:ph type="dt" sz="half" idx="10"/>
          </p:nvPr>
        </p:nvSpPr>
        <p:spPr/>
        <p:txBody>
          <a:bodyPr/>
          <a:lstStyle/>
          <a:p>
            <a:fld id="{07CFF4E5-264C-45F4-AD0C-85920FF81AD8}" type="datetimeFigureOut">
              <a:rPr lang="en-US" smtClean="0"/>
              <a:t>10/8/2024</a:t>
            </a:fld>
            <a:endParaRPr lang="en-US"/>
          </a:p>
        </p:txBody>
      </p:sp>
      <p:sp>
        <p:nvSpPr>
          <p:cNvPr id="6" name="Footer Placeholder 5">
            <a:extLst>
              <a:ext uri="{FF2B5EF4-FFF2-40B4-BE49-F238E27FC236}">
                <a16:creationId xmlns:a16="http://schemas.microsoft.com/office/drawing/2014/main" id="{32CCAD3D-0F0F-C15E-BEA6-BC66A72D0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08BBC-19EF-DD38-0793-4A8901749A3F}"/>
              </a:ext>
            </a:extLst>
          </p:cNvPr>
          <p:cNvSpPr>
            <a:spLocks noGrp="1"/>
          </p:cNvSpPr>
          <p:nvPr>
            <p:ph type="sldNum" sz="quarter" idx="12"/>
          </p:nvPr>
        </p:nvSpPr>
        <p:spPr>
          <a:xfrm>
            <a:off x="8610600" y="6356350"/>
            <a:ext cx="2743200" cy="365125"/>
          </a:xfrm>
          <a:prstGeom prst="rect">
            <a:avLst/>
          </a:prstGeom>
        </p:spPr>
        <p:txBody>
          <a:bodyPr/>
          <a:lstStyle/>
          <a:p>
            <a:fld id="{328657AF-A099-447A-B1F0-058F86389BAE}" type="slidenum">
              <a:rPr lang="en-US" smtClean="0"/>
              <a:t>‹#›</a:t>
            </a:fld>
            <a:endParaRPr lang="en-US"/>
          </a:p>
        </p:txBody>
      </p:sp>
    </p:spTree>
    <p:extLst>
      <p:ext uri="{BB962C8B-B14F-4D97-AF65-F5344CB8AC3E}">
        <p14:creationId xmlns:p14="http://schemas.microsoft.com/office/powerpoint/2010/main" val="923286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F562-379C-7CE7-1F71-7B1FD9F395A8}"/>
              </a:ext>
            </a:extLst>
          </p:cNvPr>
          <p:cNvSpPr>
            <a:spLocks noGrp="1"/>
          </p:cNvSpPr>
          <p:nvPr>
            <p:ph type="title" hasCustomPrompt="1"/>
          </p:nvPr>
        </p:nvSpPr>
        <p:spPr>
          <a:xfrm>
            <a:off x="838200" y="1311274"/>
            <a:ext cx="3932237" cy="841376"/>
          </a:xfrm>
        </p:spPr>
        <p:txBody>
          <a:bodyPr anchor="b">
            <a:normAutofit/>
          </a:bodyPr>
          <a:lstStyle>
            <a:lvl1pPr>
              <a:defRPr sz="36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2AB9DA3-02B5-772F-B9AA-9D741E25A066}"/>
              </a:ext>
            </a:extLst>
          </p:cNvPr>
          <p:cNvSpPr>
            <a:spLocks noGrp="1"/>
          </p:cNvSpPr>
          <p:nvPr>
            <p:ph type="pic" idx="1"/>
          </p:nvPr>
        </p:nvSpPr>
        <p:spPr>
          <a:xfrm>
            <a:off x="5178424" y="1311275"/>
            <a:ext cx="6172200" cy="4652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E35A7A-EAD0-0236-FE68-D32056DB8881}"/>
              </a:ext>
            </a:extLst>
          </p:cNvPr>
          <p:cNvSpPr>
            <a:spLocks noGrp="1"/>
          </p:cNvSpPr>
          <p:nvPr>
            <p:ph type="body" sz="half" idx="2"/>
          </p:nvPr>
        </p:nvSpPr>
        <p:spPr>
          <a:xfrm>
            <a:off x="838200" y="2152650"/>
            <a:ext cx="3932237" cy="3811588"/>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8F11D79-5971-6EBC-2D44-4D1404F10E21}"/>
              </a:ext>
            </a:extLst>
          </p:cNvPr>
          <p:cNvSpPr>
            <a:spLocks noGrp="1"/>
          </p:cNvSpPr>
          <p:nvPr>
            <p:ph type="dt" sz="half" idx="10"/>
          </p:nvPr>
        </p:nvSpPr>
        <p:spPr/>
        <p:txBody>
          <a:bodyPr/>
          <a:lstStyle/>
          <a:p>
            <a:fld id="{07CFF4E5-264C-45F4-AD0C-85920FF81AD8}" type="datetimeFigureOut">
              <a:rPr lang="en-US" smtClean="0"/>
              <a:t>10/8/2024</a:t>
            </a:fld>
            <a:endParaRPr lang="en-US"/>
          </a:p>
        </p:txBody>
      </p:sp>
      <p:sp>
        <p:nvSpPr>
          <p:cNvPr id="6" name="Footer Placeholder 5">
            <a:extLst>
              <a:ext uri="{FF2B5EF4-FFF2-40B4-BE49-F238E27FC236}">
                <a16:creationId xmlns:a16="http://schemas.microsoft.com/office/drawing/2014/main" id="{23A211E6-23D9-C21D-ABCE-2E5793A8CE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717799-548C-FBDB-35DE-FDF7929856DC}"/>
              </a:ext>
            </a:extLst>
          </p:cNvPr>
          <p:cNvSpPr>
            <a:spLocks noGrp="1"/>
          </p:cNvSpPr>
          <p:nvPr>
            <p:ph type="sldNum" sz="quarter" idx="12"/>
          </p:nvPr>
        </p:nvSpPr>
        <p:spPr>
          <a:xfrm>
            <a:off x="7353300" y="6310310"/>
            <a:ext cx="1508760" cy="365125"/>
          </a:xfrm>
          <a:prstGeom prst="rect">
            <a:avLst/>
          </a:prstGeom>
        </p:spPr>
        <p:txBody>
          <a:bodyPr/>
          <a:lstStyle/>
          <a:p>
            <a:fld id="{328657AF-A099-447A-B1F0-058F86389BAE}" type="slidenum">
              <a:rPr lang="en-US" smtClean="0"/>
              <a:t>‹#›</a:t>
            </a:fld>
            <a:endParaRPr lang="en-US"/>
          </a:p>
        </p:txBody>
      </p:sp>
    </p:spTree>
    <p:extLst>
      <p:ext uri="{BB962C8B-B14F-4D97-AF65-F5344CB8AC3E}">
        <p14:creationId xmlns:p14="http://schemas.microsoft.com/office/powerpoint/2010/main" val="156019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CFA9CDB-8169-9036-418B-A5E728CA4BAB}"/>
              </a:ext>
            </a:extLst>
          </p:cNvPr>
          <p:cNvSpPr>
            <a:spLocks noGrp="1"/>
          </p:cNvSpPr>
          <p:nvPr>
            <p:ph type="dt" sz="half" idx="10"/>
          </p:nvPr>
        </p:nvSpPr>
        <p:spPr>
          <a:xfrm>
            <a:off x="809909" y="6310310"/>
            <a:ext cx="2066544" cy="365125"/>
          </a:xfrm>
        </p:spPr>
        <p:txBody>
          <a:bodyPr/>
          <a:lstStyle/>
          <a:p>
            <a:fld id="{07CFF4E5-264C-45F4-AD0C-85920FF81AD8}" type="datetimeFigureOut">
              <a:rPr lang="en-US" smtClean="0"/>
              <a:t>10/8/2024</a:t>
            </a:fld>
            <a:endParaRPr lang="en-US"/>
          </a:p>
        </p:txBody>
      </p:sp>
      <p:sp>
        <p:nvSpPr>
          <p:cNvPr id="5" name="Footer Placeholder 4">
            <a:extLst>
              <a:ext uri="{FF2B5EF4-FFF2-40B4-BE49-F238E27FC236}">
                <a16:creationId xmlns:a16="http://schemas.microsoft.com/office/drawing/2014/main" id="{37F8154F-07B6-F155-368F-B0C950171470}"/>
              </a:ext>
            </a:extLst>
          </p:cNvPr>
          <p:cNvSpPr>
            <a:spLocks noGrp="1"/>
          </p:cNvSpPr>
          <p:nvPr>
            <p:ph type="ftr" sz="quarter" idx="11"/>
          </p:nvPr>
        </p:nvSpPr>
        <p:spPr>
          <a:xfrm>
            <a:off x="3128962" y="6310311"/>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005F934A-5C02-2A10-D607-40CCE4F7D2BE}"/>
              </a:ext>
            </a:extLst>
          </p:cNvPr>
          <p:cNvSpPr>
            <a:spLocks noGrp="1"/>
          </p:cNvSpPr>
          <p:nvPr>
            <p:ph type="sldNum" sz="quarter" idx="12"/>
          </p:nvPr>
        </p:nvSpPr>
        <p:spPr>
          <a:xfrm>
            <a:off x="7496271" y="6297607"/>
            <a:ext cx="1508760" cy="365125"/>
          </a:xfrm>
          <a:prstGeom prst="rect">
            <a:avLst/>
          </a:prstGeom>
        </p:spPr>
        <p:txBody>
          <a:bodyPr/>
          <a:lstStyle/>
          <a:p>
            <a:fld id="{328657AF-A099-447A-B1F0-058F86389BAE}" type="slidenum">
              <a:rPr lang="en-US" smtClean="0"/>
              <a:t>‹#›</a:t>
            </a:fld>
            <a:endParaRPr lang="en-US"/>
          </a:p>
        </p:txBody>
      </p:sp>
      <p:sp>
        <p:nvSpPr>
          <p:cNvPr id="7" name="Title 1">
            <a:extLst>
              <a:ext uri="{FF2B5EF4-FFF2-40B4-BE49-F238E27FC236}">
                <a16:creationId xmlns:a16="http://schemas.microsoft.com/office/drawing/2014/main" id="{62E1C5A2-24AF-48EC-6FC3-0CDAE9E8F2E2}"/>
              </a:ext>
            </a:extLst>
          </p:cNvPr>
          <p:cNvSpPr>
            <a:spLocks noGrp="1"/>
          </p:cNvSpPr>
          <p:nvPr>
            <p:ph type="ctrTitle" hasCustomPrompt="1"/>
          </p:nvPr>
        </p:nvSpPr>
        <p:spPr>
          <a:xfrm>
            <a:off x="74141" y="393563"/>
            <a:ext cx="12043718" cy="1104901"/>
          </a:xfrm>
        </p:spPr>
        <p:txBody>
          <a:bodyPr>
            <a:normAutofit/>
          </a:bodyPr>
          <a:lstStyle>
            <a:lvl1pPr algn="ctr">
              <a:defRPr b="0" i="0" u="none"/>
            </a:lvl1pPr>
          </a:lstStyle>
          <a:p>
            <a:r>
              <a:rPr lang="en-US" sz="5400" u="sng" dirty="0">
                <a:solidFill>
                  <a:schemeClr val="bg1"/>
                </a:solidFill>
              </a:rPr>
              <a:t>Connect With Us</a:t>
            </a:r>
          </a:p>
        </p:txBody>
      </p:sp>
      <p:sp>
        <p:nvSpPr>
          <p:cNvPr id="8" name="TextBox 7">
            <a:extLst>
              <a:ext uri="{FF2B5EF4-FFF2-40B4-BE49-F238E27FC236}">
                <a16:creationId xmlns:a16="http://schemas.microsoft.com/office/drawing/2014/main" id="{956C22BE-5F5D-98D7-1967-AF01B3FEE5D4}"/>
              </a:ext>
            </a:extLst>
          </p:cNvPr>
          <p:cNvSpPr txBox="1"/>
          <p:nvPr userDrawn="1"/>
        </p:nvSpPr>
        <p:spPr>
          <a:xfrm>
            <a:off x="3548715" y="2883149"/>
            <a:ext cx="5094571" cy="646331"/>
          </a:xfrm>
          <a:prstGeom prst="rect">
            <a:avLst/>
          </a:prstGeom>
          <a:noFill/>
        </p:spPr>
        <p:txBody>
          <a:bodyPr wrap="square" rtlCol="0">
            <a:spAutoFit/>
          </a:bodyPr>
          <a:lstStyle/>
          <a:p>
            <a:pPr algn="ctr"/>
            <a:r>
              <a:rPr lang="en-US" sz="3600" dirty="0">
                <a:solidFill>
                  <a:schemeClr val="bg1"/>
                </a:solidFill>
                <a:latin typeface="+mj-lt"/>
                <a:ea typeface="Open Sans" panose="020B0606030504020204" pitchFamily="34" charset="0"/>
                <a:cs typeface="Open Sans" panose="020B0606030504020204" pitchFamily="34" charset="0"/>
              </a:rPr>
              <a:t>@CNPatbushschool</a:t>
            </a:r>
          </a:p>
        </p:txBody>
      </p:sp>
      <p:pic>
        <p:nvPicPr>
          <p:cNvPr id="11" name="Picture 10" descr="A group of icons on a black background&#10;&#10;Description automatically generated">
            <a:extLst>
              <a:ext uri="{FF2B5EF4-FFF2-40B4-BE49-F238E27FC236}">
                <a16:creationId xmlns:a16="http://schemas.microsoft.com/office/drawing/2014/main" id="{46EAC320-2372-9BD9-596C-85F07E92E23D}"/>
              </a:ext>
            </a:extLst>
          </p:cNvPr>
          <p:cNvPicPr>
            <a:picLocks noChangeAspect="1"/>
          </p:cNvPicPr>
          <p:nvPr userDrawn="1"/>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8060" t="37812" r="20018" b="37989"/>
          <a:stretch/>
        </p:blipFill>
        <p:spPr>
          <a:xfrm>
            <a:off x="4301396" y="1992702"/>
            <a:ext cx="3589209" cy="789007"/>
          </a:xfrm>
          <a:prstGeom prst="rect">
            <a:avLst/>
          </a:prstGeom>
        </p:spPr>
      </p:pic>
      <p:sp>
        <p:nvSpPr>
          <p:cNvPr id="12" name="TextBox 11">
            <a:extLst>
              <a:ext uri="{FF2B5EF4-FFF2-40B4-BE49-F238E27FC236}">
                <a16:creationId xmlns:a16="http://schemas.microsoft.com/office/drawing/2014/main" id="{FC12306A-D7EB-09A9-958D-8CD4AC2BBCEB}"/>
              </a:ext>
            </a:extLst>
          </p:cNvPr>
          <p:cNvSpPr txBox="1"/>
          <p:nvPr userDrawn="1"/>
        </p:nvSpPr>
        <p:spPr>
          <a:xfrm>
            <a:off x="5745814" y="4166394"/>
            <a:ext cx="3919917" cy="1077218"/>
          </a:xfrm>
          <a:prstGeom prst="rect">
            <a:avLst/>
          </a:prstGeom>
          <a:noFill/>
        </p:spPr>
        <p:txBody>
          <a:bodyPr wrap="square">
            <a:spAutoFit/>
          </a:bodyPr>
          <a:lstStyle/>
          <a:p>
            <a:pPr>
              <a:buSzPts val="3000"/>
            </a:pPr>
            <a:r>
              <a:rPr lang="en-US" sz="3200" dirty="0">
                <a:solidFill>
                  <a:schemeClr val="lt1"/>
                </a:solidFill>
                <a:latin typeface="+mj-lt"/>
                <a:ea typeface="Oswald"/>
                <a:cs typeface="Oswald"/>
                <a:sym typeface="Oswald"/>
              </a:rPr>
              <a:t>cnp@tamu.edu</a:t>
            </a:r>
          </a:p>
          <a:p>
            <a:pPr>
              <a:buSzPts val="3000"/>
            </a:pPr>
            <a:r>
              <a:rPr lang="en-US" sz="3200" dirty="0">
                <a:solidFill>
                  <a:schemeClr val="lt1"/>
                </a:solidFill>
                <a:latin typeface="+mj-lt"/>
                <a:ea typeface="Oswald"/>
                <a:cs typeface="Oswald"/>
                <a:sym typeface="Oswald"/>
              </a:rPr>
              <a:t>bush.tamu.edu/nonprofit</a:t>
            </a:r>
          </a:p>
        </p:txBody>
      </p:sp>
      <p:pic>
        <p:nvPicPr>
          <p:cNvPr id="13" name="Picture 12" descr="A qr code on a white background&#10;&#10;Description automatically generated">
            <a:extLst>
              <a:ext uri="{FF2B5EF4-FFF2-40B4-BE49-F238E27FC236}">
                <a16:creationId xmlns:a16="http://schemas.microsoft.com/office/drawing/2014/main" id="{43051DEC-C378-C327-0D01-EFFD8FB238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40913" y="4026785"/>
            <a:ext cx="1104901" cy="1104901"/>
          </a:xfrm>
          <a:prstGeom prst="rect">
            <a:avLst/>
          </a:prstGeom>
        </p:spPr>
      </p:pic>
    </p:spTree>
    <p:extLst>
      <p:ext uri="{BB962C8B-B14F-4D97-AF65-F5344CB8AC3E}">
        <p14:creationId xmlns:p14="http://schemas.microsoft.com/office/powerpoint/2010/main" val="26364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6016B-C0CE-E558-5B58-1AAE084748C7}"/>
              </a:ext>
            </a:extLst>
          </p:cNvPr>
          <p:cNvSpPr>
            <a:spLocks noGrp="1"/>
          </p:cNvSpPr>
          <p:nvPr>
            <p:ph type="title"/>
          </p:nvPr>
        </p:nvSpPr>
        <p:spPr>
          <a:xfrm>
            <a:off x="838200" y="306387"/>
            <a:ext cx="10515600" cy="739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2FDC57-EF7E-D1EB-F4BB-A0CD0694C486}"/>
              </a:ext>
            </a:extLst>
          </p:cNvPr>
          <p:cNvSpPr>
            <a:spLocks noGrp="1"/>
          </p:cNvSpPr>
          <p:nvPr>
            <p:ph type="body" idx="1"/>
          </p:nvPr>
        </p:nvSpPr>
        <p:spPr>
          <a:xfrm>
            <a:off x="838200" y="14605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AF4D13-58C5-CE24-E989-963C4D5E78C7}"/>
              </a:ext>
            </a:extLst>
          </p:cNvPr>
          <p:cNvSpPr>
            <a:spLocks noGrp="1"/>
          </p:cNvSpPr>
          <p:nvPr>
            <p:ph type="dt" sz="half" idx="2"/>
          </p:nvPr>
        </p:nvSpPr>
        <p:spPr>
          <a:xfrm>
            <a:off x="838200" y="6323011"/>
            <a:ext cx="2066924"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fld id="{07CFF4E5-264C-45F4-AD0C-85920FF81AD8}" type="datetimeFigureOut">
              <a:rPr lang="en-US" smtClean="0"/>
              <a:pPr/>
              <a:t>10/8/2024</a:t>
            </a:fld>
            <a:endParaRPr lang="en-US" dirty="0"/>
          </a:p>
        </p:txBody>
      </p:sp>
      <p:sp>
        <p:nvSpPr>
          <p:cNvPr id="5" name="Footer Placeholder 4">
            <a:extLst>
              <a:ext uri="{FF2B5EF4-FFF2-40B4-BE49-F238E27FC236}">
                <a16:creationId xmlns:a16="http://schemas.microsoft.com/office/drawing/2014/main" id="{4C9B6BED-933D-A1CF-EE43-696195862C6F}"/>
              </a:ext>
            </a:extLst>
          </p:cNvPr>
          <p:cNvSpPr>
            <a:spLocks noGrp="1"/>
          </p:cNvSpPr>
          <p:nvPr>
            <p:ph type="ftr" sz="quarter" idx="3"/>
          </p:nvPr>
        </p:nvSpPr>
        <p:spPr>
          <a:xfrm>
            <a:off x="3071812" y="631031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0D94FAFC-2357-001E-845A-2928AC0C8AEA}"/>
              </a:ext>
            </a:extLst>
          </p:cNvPr>
          <p:cNvSpPr>
            <a:spLocks noGrp="1"/>
          </p:cNvSpPr>
          <p:nvPr>
            <p:ph type="sldNum" sz="quarter" idx="4"/>
          </p:nvPr>
        </p:nvSpPr>
        <p:spPr>
          <a:xfrm>
            <a:off x="7353300" y="6310312"/>
            <a:ext cx="150495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328657AF-A099-447A-B1F0-058F86389BAE}" type="slidenum">
              <a:rPr lang="en-US" smtClean="0"/>
              <a:pPr/>
              <a:t>‹#›</a:t>
            </a:fld>
            <a:endParaRPr lang="en-US" dirty="0"/>
          </a:p>
        </p:txBody>
      </p:sp>
    </p:spTree>
    <p:extLst>
      <p:ext uri="{BB962C8B-B14F-4D97-AF65-F5344CB8AC3E}">
        <p14:creationId xmlns:p14="http://schemas.microsoft.com/office/powerpoint/2010/main" val="3506877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5" r:id="rId6"/>
    <p:sldLayoutId id="2147483656" r:id="rId7"/>
    <p:sldLayoutId id="2147483657" r:id="rId8"/>
    <p:sldLayoutId id="2147483661" r:id="rId9"/>
    <p:sldLayoutId id="2147483659"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7A0654-389E-7D51-E278-D9D1C3F94221}"/>
              </a:ext>
            </a:extLst>
          </p:cNvPr>
          <p:cNvSpPr/>
          <p:nvPr/>
        </p:nvSpPr>
        <p:spPr>
          <a:xfrm>
            <a:off x="1820214" y="3710859"/>
            <a:ext cx="8551571" cy="225245"/>
          </a:xfrm>
          <a:prstGeom prst="rect">
            <a:avLst/>
          </a:prstGeom>
          <a:solidFill>
            <a:srgbClr val="5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ABF70-F6D3-813F-5F21-2C99F2734B04}"/>
              </a:ext>
            </a:extLst>
          </p:cNvPr>
          <p:cNvSpPr>
            <a:spLocks noGrp="1"/>
          </p:cNvSpPr>
          <p:nvPr>
            <p:ph type="ctrTitle"/>
          </p:nvPr>
        </p:nvSpPr>
        <p:spPr>
          <a:xfrm>
            <a:off x="0" y="1292352"/>
            <a:ext cx="12191999" cy="2083069"/>
          </a:xfrm>
        </p:spPr>
        <p:txBody>
          <a:bodyPr anchor="ctr">
            <a:normAutofit/>
          </a:bodyPr>
          <a:lstStyle/>
          <a:p>
            <a:r>
              <a:rPr lang="en-US" sz="5400" dirty="0"/>
              <a:t>Ethical Leadership: The Importance of Conduct and Character in Nonprofit Leaders</a:t>
            </a:r>
          </a:p>
        </p:txBody>
      </p:sp>
      <p:sp>
        <p:nvSpPr>
          <p:cNvPr id="3" name="Subtitle 2">
            <a:extLst>
              <a:ext uri="{FF2B5EF4-FFF2-40B4-BE49-F238E27FC236}">
                <a16:creationId xmlns:a16="http://schemas.microsoft.com/office/drawing/2014/main" id="{E2F0532A-FBDC-A3CB-5D45-60F3B1FA8072}"/>
              </a:ext>
            </a:extLst>
          </p:cNvPr>
          <p:cNvSpPr>
            <a:spLocks noGrp="1"/>
          </p:cNvSpPr>
          <p:nvPr>
            <p:ph type="subTitle" idx="1"/>
          </p:nvPr>
        </p:nvSpPr>
        <p:spPr>
          <a:xfrm>
            <a:off x="0" y="3803904"/>
            <a:ext cx="12191999" cy="597409"/>
          </a:xfrm>
        </p:spPr>
        <p:txBody>
          <a:bodyPr>
            <a:noAutofit/>
          </a:bodyPr>
          <a:lstStyle/>
          <a:p>
            <a:r>
              <a:rPr lang="en-US" sz="2800" b="1" dirty="0"/>
              <a:t>Kenneth Anderson Taylor, Ph.D.</a:t>
            </a:r>
          </a:p>
          <a:p>
            <a:r>
              <a:rPr lang="en-US" dirty="0"/>
              <a:t>October 9, 2024 </a:t>
            </a:r>
          </a:p>
        </p:txBody>
      </p:sp>
      <p:cxnSp>
        <p:nvCxnSpPr>
          <p:cNvPr id="12" name="Straight Connector 11">
            <a:extLst>
              <a:ext uri="{FF2B5EF4-FFF2-40B4-BE49-F238E27FC236}">
                <a16:creationId xmlns:a16="http://schemas.microsoft.com/office/drawing/2014/main" id="{F2AD1BCE-91FA-2CD6-23B6-6CED15BD1CEC}"/>
              </a:ext>
            </a:extLst>
          </p:cNvPr>
          <p:cNvCxnSpPr>
            <a:cxnSpLocks/>
          </p:cNvCxnSpPr>
          <p:nvPr/>
        </p:nvCxnSpPr>
        <p:spPr>
          <a:xfrm>
            <a:off x="1752424" y="3212757"/>
            <a:ext cx="8687148"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62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838200" y="335210"/>
            <a:ext cx="10515600" cy="823913"/>
          </a:xfrm>
        </p:spPr>
        <p:txBody>
          <a:bodyPr>
            <a:normAutofit fontScale="90000"/>
          </a:bodyPr>
          <a:lstStyle/>
          <a:p>
            <a:r>
              <a:rPr lang="en-US" sz="5400" dirty="0"/>
              <a:t>Two Broad Domains Regarding Leadership</a:t>
            </a:r>
          </a:p>
        </p:txBody>
      </p:sp>
      <p:sp>
        <p:nvSpPr>
          <p:cNvPr id="2" name="Text Placeholder 1">
            <a:extLst>
              <a:ext uri="{FF2B5EF4-FFF2-40B4-BE49-F238E27FC236}">
                <a16:creationId xmlns:a16="http://schemas.microsoft.com/office/drawing/2014/main" id="{09E5E536-991C-95F9-1B92-8E9092FFD5F9}"/>
              </a:ext>
            </a:extLst>
          </p:cNvPr>
          <p:cNvSpPr>
            <a:spLocks noGrp="1"/>
          </p:cNvSpPr>
          <p:nvPr>
            <p:ph type="body" idx="1"/>
          </p:nvPr>
        </p:nvSpPr>
        <p:spPr/>
        <p:txBody>
          <a:bodyPr/>
          <a:lstStyle/>
          <a:p>
            <a:r>
              <a:rPr lang="en-US" b="0" i="1" u="sng" dirty="0"/>
              <a:t>Conduct</a:t>
            </a:r>
            <a:r>
              <a:rPr lang="en-US" dirty="0"/>
              <a:t> – the actions of leaders</a:t>
            </a:r>
          </a:p>
        </p:txBody>
      </p:sp>
      <p:pic>
        <p:nvPicPr>
          <p:cNvPr id="9" name="Content Placeholder 8">
            <a:extLst>
              <a:ext uri="{FF2B5EF4-FFF2-40B4-BE49-F238E27FC236}">
                <a16:creationId xmlns:a16="http://schemas.microsoft.com/office/drawing/2014/main" id="{49E0E87D-D810-FC41-AA8E-1B87284B9D04}"/>
              </a:ext>
            </a:extLst>
          </p:cNvPr>
          <p:cNvPicPr>
            <a:picLocks noGrp="1" noChangeAspect="1"/>
          </p:cNvPicPr>
          <p:nvPr>
            <p:ph sz="half" idx="2"/>
          </p:nvPr>
        </p:nvPicPr>
        <p:blipFill>
          <a:blip r:embed="rId3"/>
          <a:stretch>
            <a:fillRect/>
          </a:stretch>
        </p:blipFill>
        <p:spPr>
          <a:xfrm>
            <a:off x="839788" y="2902231"/>
            <a:ext cx="5157787" cy="2890276"/>
          </a:xfrm>
          <a:prstGeom prst="rect">
            <a:avLst/>
          </a:prstGeom>
        </p:spPr>
      </p:pic>
      <p:sp>
        <p:nvSpPr>
          <p:cNvPr id="6" name="Text Placeholder 5">
            <a:extLst>
              <a:ext uri="{FF2B5EF4-FFF2-40B4-BE49-F238E27FC236}">
                <a16:creationId xmlns:a16="http://schemas.microsoft.com/office/drawing/2014/main" id="{72583305-38E3-B7B5-9C2A-E7FD96ED1D89}"/>
              </a:ext>
            </a:extLst>
          </p:cNvPr>
          <p:cNvSpPr>
            <a:spLocks noGrp="1"/>
          </p:cNvSpPr>
          <p:nvPr>
            <p:ph type="body" sz="quarter" idx="3"/>
          </p:nvPr>
        </p:nvSpPr>
        <p:spPr/>
        <p:txBody>
          <a:bodyPr/>
          <a:lstStyle/>
          <a:p>
            <a:r>
              <a:rPr lang="en-US" b="0" i="1" u="sng" dirty="0"/>
              <a:t>Character</a:t>
            </a:r>
            <a:r>
              <a:rPr lang="en-US" dirty="0"/>
              <a:t> – who leaders are as people</a:t>
            </a:r>
          </a:p>
        </p:txBody>
      </p:sp>
      <p:pic>
        <p:nvPicPr>
          <p:cNvPr id="10" name="Content Placeholder 9">
            <a:extLst>
              <a:ext uri="{FF2B5EF4-FFF2-40B4-BE49-F238E27FC236}">
                <a16:creationId xmlns:a16="http://schemas.microsoft.com/office/drawing/2014/main" id="{A1792813-C517-CD86-B90A-F2B37B4C56CF}"/>
              </a:ext>
            </a:extLst>
          </p:cNvPr>
          <p:cNvPicPr>
            <a:picLocks noGrp="1" noChangeAspect="1"/>
          </p:cNvPicPr>
          <p:nvPr>
            <p:ph sz="quarter" idx="4"/>
          </p:nvPr>
        </p:nvPicPr>
        <p:blipFill>
          <a:blip r:embed="rId4"/>
          <a:stretch>
            <a:fillRect/>
          </a:stretch>
        </p:blipFill>
        <p:spPr>
          <a:xfrm>
            <a:off x="6172200" y="2902230"/>
            <a:ext cx="5183188" cy="2890275"/>
          </a:xfrm>
          <a:prstGeom prst="rect">
            <a:avLst/>
          </a:prstGeom>
        </p:spPr>
      </p:pic>
    </p:spTree>
    <p:extLst>
      <p:ext uri="{BB962C8B-B14F-4D97-AF65-F5344CB8AC3E}">
        <p14:creationId xmlns:p14="http://schemas.microsoft.com/office/powerpoint/2010/main" val="221808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432486" y="188776"/>
            <a:ext cx="10515600" cy="1027773"/>
          </a:xfrm>
        </p:spPr>
        <p:txBody>
          <a:bodyPr>
            <a:normAutofit/>
          </a:bodyPr>
          <a:lstStyle/>
          <a:p>
            <a:r>
              <a:rPr lang="en-US" sz="5400" dirty="0"/>
              <a:t>Domains of Ethical Theory - Conduct</a:t>
            </a:r>
          </a:p>
        </p:txBody>
      </p:sp>
      <p:sp>
        <p:nvSpPr>
          <p:cNvPr id="5" name="Content Placeholder 4">
            <a:extLst>
              <a:ext uri="{FF2B5EF4-FFF2-40B4-BE49-F238E27FC236}">
                <a16:creationId xmlns:a16="http://schemas.microsoft.com/office/drawing/2014/main" id="{18AE4720-59A8-45FA-3C86-6A7F886943D7}"/>
              </a:ext>
            </a:extLst>
          </p:cNvPr>
          <p:cNvSpPr>
            <a:spLocks noGrp="1"/>
          </p:cNvSpPr>
          <p:nvPr>
            <p:ph idx="1"/>
          </p:nvPr>
        </p:nvSpPr>
        <p:spPr>
          <a:xfrm>
            <a:off x="47298" y="1438023"/>
            <a:ext cx="12192000" cy="4195190"/>
          </a:xfrm>
        </p:spPr>
        <p:txBody>
          <a:bodyPr>
            <a:noAutofit/>
          </a:bodyPr>
          <a:lstStyle/>
          <a:p>
            <a:r>
              <a:rPr lang="en-US" sz="2100" b="1" dirty="0">
                <a:solidFill>
                  <a:schemeClr val="tx1"/>
                </a:solidFill>
              </a:rPr>
              <a:t>Consequences</a:t>
            </a:r>
            <a:r>
              <a:rPr lang="en-US" sz="2100" b="1" dirty="0"/>
              <a:t>: </a:t>
            </a:r>
            <a:r>
              <a:rPr lang="en-US" sz="2100" dirty="0">
                <a:solidFill>
                  <a:schemeClr val="tx1"/>
                </a:solidFill>
              </a:rPr>
              <a:t>teleological…conduct leading to desirable outcomes</a:t>
            </a:r>
          </a:p>
          <a:p>
            <a:endParaRPr lang="en-US" sz="2100" dirty="0">
              <a:solidFill>
                <a:schemeClr val="tx1"/>
              </a:solidFill>
            </a:endParaRPr>
          </a:p>
          <a:p>
            <a:pPr lvl="1"/>
            <a:r>
              <a:rPr lang="en-US" sz="2100" u="sng" dirty="0">
                <a:solidFill>
                  <a:schemeClr val="tx1"/>
                </a:solidFill>
              </a:rPr>
              <a:t>Ethical Egoism </a:t>
            </a:r>
            <a:r>
              <a:rPr lang="en-US" sz="2100" dirty="0">
                <a:solidFill>
                  <a:schemeClr val="tx1"/>
                </a:solidFill>
              </a:rPr>
              <a:t>– states that a person should act to create the greatest good for themselves</a:t>
            </a:r>
            <a:br>
              <a:rPr lang="en-US" sz="2100" dirty="0">
                <a:solidFill>
                  <a:schemeClr val="tx1"/>
                </a:solidFill>
              </a:rPr>
            </a:br>
            <a:endParaRPr lang="en-US" sz="2100" dirty="0">
              <a:solidFill>
                <a:schemeClr val="tx1"/>
              </a:solidFill>
            </a:endParaRPr>
          </a:p>
          <a:p>
            <a:pPr lvl="1"/>
            <a:r>
              <a:rPr lang="en-US" sz="2100" u="sng" dirty="0">
                <a:solidFill>
                  <a:schemeClr val="tx1"/>
                </a:solidFill>
              </a:rPr>
              <a:t>Utilitarianism</a:t>
            </a:r>
            <a:r>
              <a:rPr lang="en-US" sz="2100" dirty="0">
                <a:solidFill>
                  <a:schemeClr val="tx1"/>
                </a:solidFill>
              </a:rPr>
              <a:t> – states we should behave as to create the greatest good for the greatest number</a:t>
            </a:r>
            <a:br>
              <a:rPr lang="en-US" sz="2100" dirty="0">
                <a:solidFill>
                  <a:schemeClr val="tx1"/>
                </a:solidFill>
              </a:rPr>
            </a:br>
            <a:endParaRPr lang="en-US" sz="2100" dirty="0">
              <a:solidFill>
                <a:schemeClr val="tx1"/>
              </a:solidFill>
            </a:endParaRPr>
          </a:p>
          <a:p>
            <a:pPr lvl="1"/>
            <a:r>
              <a:rPr lang="en-US" sz="2100" u="sng" dirty="0">
                <a:solidFill>
                  <a:schemeClr val="tx1"/>
                </a:solidFill>
              </a:rPr>
              <a:t>Altruism</a:t>
            </a:r>
            <a:r>
              <a:rPr lang="en-US" sz="2100" dirty="0">
                <a:solidFill>
                  <a:schemeClr val="tx1"/>
                </a:solidFill>
              </a:rPr>
              <a:t> – suggests that actions are moral if their primary purpose is to promote the best interest of others</a:t>
            </a:r>
          </a:p>
          <a:p>
            <a:endParaRPr lang="en-US" sz="2100" dirty="0">
              <a:solidFill>
                <a:schemeClr val="tx1"/>
              </a:solidFill>
            </a:endParaRPr>
          </a:p>
          <a:p>
            <a:r>
              <a:rPr lang="en-US" sz="2100" b="1" dirty="0">
                <a:solidFill>
                  <a:schemeClr val="tx1"/>
                </a:solidFill>
              </a:rPr>
              <a:t>Duty</a:t>
            </a:r>
            <a:r>
              <a:rPr lang="en-US" sz="2100" b="1" dirty="0"/>
              <a:t>: </a:t>
            </a:r>
            <a:r>
              <a:rPr lang="en-US" sz="2100" dirty="0">
                <a:solidFill>
                  <a:schemeClr val="tx1"/>
                </a:solidFill>
              </a:rPr>
              <a:t>deontological…moral obligation to do the right thing</a:t>
            </a:r>
          </a:p>
          <a:p>
            <a:endParaRPr lang="en-US" sz="2100" dirty="0">
              <a:solidFill>
                <a:schemeClr val="tx1"/>
              </a:solidFill>
            </a:endParaRPr>
          </a:p>
          <a:p>
            <a:pPr lvl="1"/>
            <a:r>
              <a:rPr lang="en-US" sz="2100" dirty="0">
                <a:solidFill>
                  <a:schemeClr val="tx1"/>
                </a:solidFill>
              </a:rPr>
              <a:t>Actions are moral if the leader has a moral right to do them, if the actions do not infringe on others’ rights, and if the actions further the </a:t>
            </a:r>
            <a:br>
              <a:rPr lang="en-US" sz="2100" dirty="0">
                <a:solidFill>
                  <a:schemeClr val="tx1"/>
                </a:solidFill>
              </a:rPr>
            </a:br>
            <a:r>
              <a:rPr lang="en-US" sz="2100" dirty="0">
                <a:solidFill>
                  <a:schemeClr val="tx1"/>
                </a:solidFill>
              </a:rPr>
              <a:t>moral right of others</a:t>
            </a:r>
          </a:p>
          <a:p>
            <a:pPr>
              <a:lnSpc>
                <a:spcPct val="150000"/>
              </a:lnSpc>
              <a:spcBef>
                <a:spcPts val="600"/>
              </a:spcBef>
            </a:pP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299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432486" y="188776"/>
            <a:ext cx="10515600" cy="1027773"/>
          </a:xfrm>
        </p:spPr>
        <p:txBody>
          <a:bodyPr>
            <a:normAutofit/>
          </a:bodyPr>
          <a:lstStyle/>
          <a:p>
            <a:r>
              <a:rPr lang="en-US" sz="5400" dirty="0"/>
              <a:t>Domains of Ethical Theory - Character</a:t>
            </a:r>
          </a:p>
        </p:txBody>
      </p:sp>
      <p:sp>
        <p:nvSpPr>
          <p:cNvPr id="5" name="Content Placeholder 4">
            <a:extLst>
              <a:ext uri="{FF2B5EF4-FFF2-40B4-BE49-F238E27FC236}">
                <a16:creationId xmlns:a16="http://schemas.microsoft.com/office/drawing/2014/main" id="{18AE4720-59A8-45FA-3C86-6A7F886943D7}"/>
              </a:ext>
            </a:extLst>
          </p:cNvPr>
          <p:cNvSpPr>
            <a:spLocks noGrp="1"/>
          </p:cNvSpPr>
          <p:nvPr>
            <p:ph idx="1"/>
          </p:nvPr>
        </p:nvSpPr>
        <p:spPr>
          <a:xfrm>
            <a:off x="432486" y="1704839"/>
            <a:ext cx="10921314" cy="4038735"/>
          </a:xfrm>
        </p:spPr>
        <p:txBody>
          <a:bodyPr>
            <a:noAutofit/>
          </a:bodyPr>
          <a:lstStyle/>
          <a:p>
            <a:pPr>
              <a:lnSpc>
                <a:spcPct val="100000"/>
              </a:lnSpc>
              <a:spcBef>
                <a:spcPts val="600"/>
              </a:spcBef>
            </a:pPr>
            <a:r>
              <a:rPr lang="en-US" sz="2600" b="1" dirty="0">
                <a:ea typeface="Open Sans" panose="020B0606030504020204" pitchFamily="34" charset="0"/>
                <a:cs typeface="Open Sans" panose="020B0606030504020204" pitchFamily="34" charset="0"/>
              </a:rPr>
              <a:t>Virtue-based</a:t>
            </a:r>
            <a:endParaRPr lang="en-US" sz="2600" b="1"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pPr>
            <a:endParaRPr lang="en-US" sz="200" dirty="0">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spcBef>
                <a:spcPts val="600"/>
              </a:spcBef>
            </a:pPr>
            <a:r>
              <a:rPr lang="en-US" sz="2200" dirty="0">
                <a:latin typeface="Open Sans" panose="020B0606030504020204" pitchFamily="34" charset="0"/>
                <a:ea typeface="Open Sans" panose="020B0606030504020204" pitchFamily="34" charset="0"/>
                <a:cs typeface="Open Sans" panose="020B0606030504020204" pitchFamily="34" charset="0"/>
              </a:rPr>
              <a:t>Asks what’s in the </a:t>
            </a:r>
            <a:r>
              <a:rPr lang="en-US" sz="2200" u="sng" dirty="0">
                <a:latin typeface="Open Sans" panose="020B0606030504020204" pitchFamily="34" charset="0"/>
                <a:ea typeface="Open Sans" panose="020B0606030504020204" pitchFamily="34" charset="0"/>
                <a:cs typeface="Open Sans" panose="020B0606030504020204" pitchFamily="34" charset="0"/>
              </a:rPr>
              <a:t>heart</a:t>
            </a:r>
            <a:r>
              <a:rPr lang="en-US" sz="2200" dirty="0">
                <a:latin typeface="Open Sans" panose="020B0606030504020204" pitchFamily="34" charset="0"/>
                <a:ea typeface="Open Sans" panose="020B0606030504020204" pitchFamily="34" charset="0"/>
                <a:cs typeface="Open Sans" panose="020B0606030504020204" pitchFamily="34" charset="0"/>
              </a:rPr>
              <a:t> of people (leaders) and in their </a:t>
            </a:r>
            <a:r>
              <a:rPr lang="en-US" sz="2200" u="sng" dirty="0">
                <a:latin typeface="Open Sans" panose="020B0606030504020204" pitchFamily="34" charset="0"/>
                <a:ea typeface="Open Sans" panose="020B0606030504020204" pitchFamily="34" charset="0"/>
                <a:cs typeface="Open Sans" panose="020B0606030504020204" pitchFamily="34" charset="0"/>
              </a:rPr>
              <a:t>disposition</a:t>
            </a:r>
            <a:br>
              <a:rPr lang="en-US" sz="2200" u="sng" dirty="0">
                <a:latin typeface="Open Sans" panose="020B0606030504020204" pitchFamily="34" charset="0"/>
                <a:ea typeface="Open Sans" panose="020B0606030504020204" pitchFamily="34" charset="0"/>
                <a:cs typeface="Open Sans" panose="020B0606030504020204" pitchFamily="34" charset="0"/>
              </a:rPr>
            </a:br>
            <a:endParaRPr lang="en-US" sz="2200" u="sng"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pPr>
            <a:endParaRPr lang="en-US" sz="400" dirty="0">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spcBef>
                <a:spcPts val="600"/>
              </a:spcBef>
            </a:pPr>
            <a:r>
              <a:rPr lang="en-US" sz="2200" dirty="0">
                <a:ea typeface="Open Sans" panose="020B0606030504020204" pitchFamily="34" charset="0"/>
                <a:cs typeface="Open Sans" panose="020B0606030504020204" pitchFamily="34" charset="0"/>
              </a:rPr>
              <a:t>Moral abilities are not innate but can be acquired and </a:t>
            </a:r>
            <a:r>
              <a:rPr lang="en-US" sz="2200" u="sng" dirty="0">
                <a:ea typeface="Open Sans" panose="020B0606030504020204" pitchFamily="34" charset="0"/>
                <a:cs typeface="Open Sans" panose="020B0606030504020204" pitchFamily="34" charset="0"/>
              </a:rPr>
              <a:t>learned</a:t>
            </a:r>
            <a:r>
              <a:rPr lang="en-US" sz="2200" dirty="0">
                <a:ea typeface="Open Sans" panose="020B0606030504020204" pitchFamily="34" charset="0"/>
                <a:cs typeface="Open Sans" panose="020B0606030504020204" pitchFamily="34" charset="0"/>
              </a:rPr>
              <a:t> through practice</a:t>
            </a:r>
            <a:br>
              <a:rPr lang="en-US" sz="2200" dirty="0">
                <a:ea typeface="Open Sans" panose="020B0606030504020204" pitchFamily="34" charset="0"/>
                <a:cs typeface="Open Sans" panose="020B0606030504020204" pitchFamily="34" charset="0"/>
              </a:rPr>
            </a:br>
            <a:endParaRPr lang="en-US" sz="2200" dirty="0">
              <a:ea typeface="Open Sans" panose="020B0606030504020204" pitchFamily="34" charset="0"/>
              <a:cs typeface="Open Sans" panose="020B0606030504020204" pitchFamily="34" charset="0"/>
            </a:endParaRPr>
          </a:p>
          <a:p>
            <a:pPr lvl="1">
              <a:lnSpc>
                <a:spcPct val="100000"/>
              </a:lnSpc>
              <a:spcBef>
                <a:spcPts val="600"/>
              </a:spcBef>
            </a:pPr>
            <a:endParaRPr lang="en-US" sz="400" dirty="0">
              <a:ea typeface="Open Sans" panose="020B0606030504020204" pitchFamily="34" charset="0"/>
              <a:cs typeface="Open Sans" panose="020B0606030504020204" pitchFamily="34" charset="0"/>
            </a:endParaRPr>
          </a:p>
          <a:p>
            <a:pPr lvl="1">
              <a:lnSpc>
                <a:spcPct val="100000"/>
              </a:lnSpc>
              <a:spcBef>
                <a:spcPts val="600"/>
              </a:spcBef>
            </a:pPr>
            <a:r>
              <a:rPr lang="en-US" sz="2200" dirty="0">
                <a:latin typeface="Open Sans" panose="020B0606030504020204" pitchFamily="34" charset="0"/>
                <a:ea typeface="Open Sans" panose="020B0606030504020204" pitchFamily="34" charset="0"/>
                <a:cs typeface="Open Sans" panose="020B0606030504020204" pitchFamily="34" charset="0"/>
              </a:rPr>
              <a:t>When applied to leadership, people in those roles should attempt to develop virtues such as </a:t>
            </a:r>
            <a:r>
              <a:rPr lang="en-US" sz="2200" u="sng" dirty="0">
                <a:latin typeface="Open Sans" panose="020B0606030504020204" pitchFamily="34" charset="0"/>
                <a:ea typeface="Open Sans" panose="020B0606030504020204" pitchFamily="34" charset="0"/>
                <a:cs typeface="Open Sans" panose="020B0606030504020204" pitchFamily="34" charset="0"/>
              </a:rPr>
              <a:t>perseverance</a:t>
            </a: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200" u="sng" dirty="0">
                <a:latin typeface="Open Sans" panose="020B0606030504020204" pitchFamily="34" charset="0"/>
                <a:ea typeface="Open Sans" panose="020B0606030504020204" pitchFamily="34" charset="0"/>
                <a:cs typeface="Open Sans" panose="020B0606030504020204" pitchFamily="34" charset="0"/>
              </a:rPr>
              <a:t>public-spiritedness</a:t>
            </a: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200" u="sng" dirty="0">
                <a:latin typeface="Open Sans" panose="020B0606030504020204" pitchFamily="34" charset="0"/>
                <a:ea typeface="Open Sans" panose="020B0606030504020204" pitchFamily="34" charset="0"/>
                <a:cs typeface="Open Sans" panose="020B0606030504020204" pitchFamily="34" charset="0"/>
              </a:rPr>
              <a:t>integrity</a:t>
            </a: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200" u="sng" dirty="0">
                <a:latin typeface="Open Sans" panose="020B0606030504020204" pitchFamily="34" charset="0"/>
                <a:ea typeface="Open Sans" panose="020B0606030504020204" pitchFamily="34" charset="0"/>
                <a:cs typeface="Open Sans" panose="020B0606030504020204" pitchFamily="34" charset="0"/>
              </a:rPr>
              <a:t>truthfulness</a:t>
            </a: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200" u="sng" dirty="0">
                <a:latin typeface="Open Sans" panose="020B0606030504020204" pitchFamily="34" charset="0"/>
                <a:ea typeface="Open Sans" panose="020B0606030504020204" pitchFamily="34" charset="0"/>
                <a:cs typeface="Open Sans" panose="020B0606030504020204" pitchFamily="34" charset="0"/>
              </a:rPr>
              <a:t>fidelity</a:t>
            </a: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200" u="sng" dirty="0">
                <a:latin typeface="Open Sans" panose="020B0606030504020204" pitchFamily="34" charset="0"/>
                <a:ea typeface="Open Sans" panose="020B0606030504020204" pitchFamily="34" charset="0"/>
                <a:cs typeface="Open Sans" panose="020B0606030504020204" pitchFamily="34" charset="0"/>
              </a:rPr>
              <a:t>benevolence</a:t>
            </a:r>
            <a:r>
              <a:rPr lang="en-US" sz="2200" dirty="0">
                <a:latin typeface="Open Sans" panose="020B0606030504020204" pitchFamily="34" charset="0"/>
                <a:ea typeface="Open Sans" panose="020B0606030504020204" pitchFamily="34" charset="0"/>
                <a:cs typeface="Open Sans" panose="020B0606030504020204" pitchFamily="34" charset="0"/>
              </a:rPr>
              <a:t>, and </a:t>
            </a:r>
            <a:r>
              <a:rPr lang="en-US" sz="2200" u="sng" dirty="0">
                <a:latin typeface="Open Sans" panose="020B0606030504020204" pitchFamily="34" charset="0"/>
                <a:ea typeface="Open Sans" panose="020B0606030504020204" pitchFamily="34" charset="0"/>
                <a:cs typeface="Open Sans" panose="020B0606030504020204" pitchFamily="34" charset="0"/>
              </a:rPr>
              <a:t>humility</a:t>
            </a:r>
            <a:r>
              <a:rPr lang="en-US" sz="2200" dirty="0">
                <a:latin typeface="Open Sans" panose="020B0606030504020204" pitchFamily="34" charset="0"/>
                <a:ea typeface="Open Sans" panose="020B0606030504020204" pitchFamily="34" charset="0"/>
                <a:cs typeface="Open Sans" panose="020B0606030504020204" pitchFamily="34" charset="0"/>
              </a:rPr>
              <a:t> </a:t>
            </a:r>
          </a:p>
          <a:p>
            <a:pPr>
              <a:lnSpc>
                <a:spcPct val="100000"/>
              </a:lnSpc>
              <a:spcBef>
                <a:spcPts val="600"/>
              </a:spcBef>
            </a:pPr>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8075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432486" y="188776"/>
            <a:ext cx="10515600" cy="1027773"/>
          </a:xfrm>
        </p:spPr>
        <p:txBody>
          <a:bodyPr>
            <a:normAutofit/>
          </a:bodyPr>
          <a:lstStyle/>
          <a:p>
            <a:r>
              <a:rPr lang="en-US" sz="5400" dirty="0"/>
              <a:t>Centrality of Ethics to Leadership </a:t>
            </a:r>
          </a:p>
        </p:txBody>
      </p:sp>
      <p:sp>
        <p:nvSpPr>
          <p:cNvPr id="5" name="Content Placeholder 4">
            <a:extLst>
              <a:ext uri="{FF2B5EF4-FFF2-40B4-BE49-F238E27FC236}">
                <a16:creationId xmlns:a16="http://schemas.microsoft.com/office/drawing/2014/main" id="{18AE4720-59A8-45FA-3C86-6A7F886943D7}"/>
              </a:ext>
            </a:extLst>
          </p:cNvPr>
          <p:cNvSpPr>
            <a:spLocks noGrp="1"/>
          </p:cNvSpPr>
          <p:nvPr>
            <p:ph idx="1"/>
          </p:nvPr>
        </p:nvSpPr>
        <p:spPr>
          <a:xfrm>
            <a:off x="262760" y="1626009"/>
            <a:ext cx="11666480" cy="4038735"/>
          </a:xfrm>
        </p:spPr>
        <p:txBody>
          <a:bodyPr>
            <a:noAutofit/>
          </a:bodyPr>
          <a:lstStyle/>
          <a:p>
            <a:pPr>
              <a:lnSpc>
                <a:spcPct val="100000"/>
              </a:lnSpc>
              <a:spcBef>
                <a:spcPts val="600"/>
              </a:spcBef>
            </a:pPr>
            <a:r>
              <a:rPr lang="en-US" sz="2000" dirty="0">
                <a:ea typeface="Open Sans" panose="020B0606030504020204" pitchFamily="34" charset="0"/>
                <a:cs typeface="Open Sans" panose="020B0606030504020204" pitchFamily="34" charset="0"/>
              </a:rPr>
              <a:t>The </a:t>
            </a:r>
            <a:r>
              <a:rPr lang="en-US" sz="2000" i="1" dirty="0">
                <a:ea typeface="Open Sans" panose="020B0606030504020204" pitchFamily="34" charset="0"/>
                <a:cs typeface="Open Sans" panose="020B0606030504020204" pitchFamily="34" charset="0"/>
              </a:rPr>
              <a:t>influence</a:t>
            </a:r>
            <a:r>
              <a:rPr lang="en-US" sz="2000" dirty="0">
                <a:ea typeface="Open Sans" panose="020B0606030504020204" pitchFamily="34" charset="0"/>
                <a:cs typeface="Open Sans" panose="020B0606030504020204" pitchFamily="34" charset="0"/>
              </a:rPr>
              <a:t> dimension of leadership requires leaders to have an impact on the lives of those being led; this </a:t>
            </a:r>
            <a:r>
              <a:rPr lang="en-US" sz="2000" b="1" dirty="0">
                <a:ea typeface="Open Sans" panose="020B0606030504020204" pitchFamily="34" charset="0"/>
                <a:cs typeface="Open Sans" panose="020B0606030504020204" pitchFamily="34" charset="0"/>
              </a:rPr>
              <a:t>carries an enormous ethical burden</a:t>
            </a:r>
            <a:br>
              <a:rPr lang="en-US" sz="2000" b="1" dirty="0">
                <a:ea typeface="Open Sans" panose="020B0606030504020204" pitchFamily="34" charset="0"/>
                <a:cs typeface="Open Sans" panose="020B0606030504020204" pitchFamily="34" charset="0"/>
              </a:rPr>
            </a:br>
            <a:endParaRPr lang="en-US" sz="2000" b="1" dirty="0">
              <a:ea typeface="Open Sans" panose="020B0606030504020204" pitchFamily="34" charset="0"/>
              <a:cs typeface="Open Sans" panose="020B0606030504020204" pitchFamily="34" charset="0"/>
            </a:endParaRPr>
          </a:p>
          <a:p>
            <a:pPr>
              <a:lnSpc>
                <a:spcPct val="100000"/>
              </a:lnSpc>
              <a:spcBef>
                <a:spcPts val="600"/>
              </a:spcBef>
            </a:pPr>
            <a:endParaRPr lang="en-US" sz="2000" dirty="0">
              <a:ea typeface="Open Sans" panose="020B0606030504020204" pitchFamily="34" charset="0"/>
              <a:cs typeface="Open Sans" panose="020B0606030504020204" pitchFamily="34" charset="0"/>
            </a:endParaRPr>
          </a:p>
          <a:p>
            <a:pPr>
              <a:lnSpc>
                <a:spcPct val="100000"/>
              </a:lnSpc>
              <a:spcBef>
                <a:spcPts val="600"/>
              </a:spcBef>
            </a:pPr>
            <a:r>
              <a:rPr lang="en-US" sz="2000" dirty="0">
                <a:ea typeface="Open Sans" panose="020B0606030504020204" pitchFamily="34" charset="0"/>
                <a:cs typeface="Open Sans" panose="020B0606030504020204" pitchFamily="34" charset="0"/>
              </a:rPr>
              <a:t>Ethics is central to leadership, and leaders help to establish and reinforce organizational values</a:t>
            </a:r>
            <a:br>
              <a:rPr lang="en-US" sz="2000" dirty="0">
                <a:ea typeface="Open Sans" panose="020B0606030504020204" pitchFamily="34" charset="0"/>
                <a:cs typeface="Open Sans" panose="020B0606030504020204" pitchFamily="34" charset="0"/>
              </a:rPr>
            </a:br>
            <a:endParaRPr lang="en-US" sz="2000" dirty="0">
              <a:ea typeface="Open Sans" panose="020B0606030504020204" pitchFamily="34" charset="0"/>
              <a:cs typeface="Open Sans" panose="020B0606030504020204" pitchFamily="34" charset="0"/>
            </a:endParaRPr>
          </a:p>
          <a:p>
            <a:pPr>
              <a:lnSpc>
                <a:spcPct val="100000"/>
              </a:lnSpc>
              <a:spcBef>
                <a:spcPts val="600"/>
              </a:spcBef>
            </a:pPr>
            <a:endParaRPr lang="en-US" sz="2000" dirty="0">
              <a:ea typeface="Open Sans" panose="020B0606030504020204" pitchFamily="34" charset="0"/>
              <a:cs typeface="Open Sans" panose="020B0606030504020204" pitchFamily="34" charset="0"/>
            </a:endParaRPr>
          </a:p>
          <a:p>
            <a:pPr>
              <a:lnSpc>
                <a:spcPct val="100000"/>
              </a:lnSpc>
              <a:spcBef>
                <a:spcPts val="600"/>
              </a:spcBef>
            </a:pPr>
            <a:r>
              <a:rPr lang="en-US" sz="2000" dirty="0">
                <a:ea typeface="Open Sans" panose="020B0606030504020204" pitchFamily="34" charset="0"/>
                <a:cs typeface="Open Sans" panose="020B0606030504020204" pitchFamily="34" charset="0"/>
              </a:rPr>
              <a:t>Several research studies have found that ethics is central to leadership because of the nature of the process of </a:t>
            </a:r>
            <a:r>
              <a:rPr lang="en-US" sz="2000" i="1" dirty="0">
                <a:ea typeface="Open Sans" panose="020B0606030504020204" pitchFamily="34" charset="0"/>
                <a:cs typeface="Open Sans" panose="020B0606030504020204" pitchFamily="34" charset="0"/>
              </a:rPr>
              <a:t>influence</a:t>
            </a:r>
            <a:r>
              <a:rPr lang="en-US" sz="2000" dirty="0">
                <a:ea typeface="Open Sans" panose="020B0606030504020204" pitchFamily="34" charset="0"/>
                <a:cs typeface="Open Sans" panose="020B0606030504020204" pitchFamily="34" charset="0"/>
              </a:rPr>
              <a:t>, the need to </a:t>
            </a:r>
            <a:r>
              <a:rPr lang="en-US" sz="2000" b="1" dirty="0">
                <a:ea typeface="Open Sans" panose="020B0606030504020204" pitchFamily="34" charset="0"/>
                <a:cs typeface="Open Sans" panose="020B0606030504020204" pitchFamily="34" charset="0"/>
              </a:rPr>
              <a:t>engage followers in accomplishing mutual goals</a:t>
            </a:r>
            <a:r>
              <a:rPr lang="en-US" sz="2000" dirty="0">
                <a:ea typeface="Open Sans" panose="020B0606030504020204" pitchFamily="34" charset="0"/>
                <a:cs typeface="Open Sans" panose="020B0606030504020204" pitchFamily="34" charset="0"/>
              </a:rPr>
              <a:t>, and the impact leaders have on an organization’s values </a:t>
            </a:r>
          </a:p>
          <a:p>
            <a:pPr>
              <a:lnSpc>
                <a:spcPct val="100000"/>
              </a:lnSpc>
              <a:spcBef>
                <a:spcPts val="600"/>
              </a:spcBef>
            </a:pPr>
            <a:endParaRPr lang="en-US" sz="2000" dirty="0">
              <a:ea typeface="Open Sans" panose="020B0606030504020204" pitchFamily="34" charset="0"/>
              <a:cs typeface="Open Sans" panose="020B0606030504020204" pitchFamily="34" charset="0"/>
            </a:endParaRPr>
          </a:p>
          <a:p>
            <a:pPr>
              <a:lnSpc>
                <a:spcPct val="100000"/>
              </a:lnSpc>
              <a:spcBef>
                <a:spcPts val="600"/>
              </a:spcBef>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2536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432486" y="188776"/>
            <a:ext cx="10515600" cy="1027773"/>
          </a:xfrm>
        </p:spPr>
        <p:txBody>
          <a:bodyPr>
            <a:normAutofit/>
          </a:bodyPr>
          <a:lstStyle/>
          <a:p>
            <a:r>
              <a:rPr lang="en-US" sz="5400" dirty="0"/>
              <a:t>Principles of Ethical Leadership </a:t>
            </a:r>
          </a:p>
        </p:txBody>
      </p:sp>
      <p:sp>
        <p:nvSpPr>
          <p:cNvPr id="5" name="Content Placeholder 4">
            <a:extLst>
              <a:ext uri="{FF2B5EF4-FFF2-40B4-BE49-F238E27FC236}">
                <a16:creationId xmlns:a16="http://schemas.microsoft.com/office/drawing/2014/main" id="{18AE4720-59A8-45FA-3C86-6A7F886943D7}"/>
              </a:ext>
            </a:extLst>
          </p:cNvPr>
          <p:cNvSpPr>
            <a:spLocks noGrp="1"/>
          </p:cNvSpPr>
          <p:nvPr>
            <p:ph idx="1"/>
          </p:nvPr>
        </p:nvSpPr>
        <p:spPr>
          <a:xfrm>
            <a:off x="110362" y="1336912"/>
            <a:ext cx="11824135" cy="4512099"/>
          </a:xfrm>
        </p:spPr>
        <p:txBody>
          <a:bodyPr>
            <a:noAutofit/>
          </a:bodyPr>
          <a:lstStyle/>
          <a:p>
            <a:pPr>
              <a:lnSpc>
                <a:spcPct val="100000"/>
              </a:lnSpc>
              <a:spcBef>
                <a:spcPts val="600"/>
              </a:spcBef>
            </a:pPr>
            <a:r>
              <a:rPr lang="en-US" sz="2400" b="1" dirty="0">
                <a:latin typeface="Open Sans" panose="020B0606030504020204" pitchFamily="34" charset="0"/>
                <a:ea typeface="Open Sans" panose="020B0606030504020204" pitchFamily="34" charset="0"/>
                <a:cs typeface="Open Sans" panose="020B0606030504020204" pitchFamily="34" charset="0"/>
              </a:rPr>
              <a:t>Respects Others</a:t>
            </a:r>
            <a:r>
              <a:rPr lang="en-US" sz="2400" b="1" dirty="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Leaders give credence to others’ ideas and confirm them as human beings</a:t>
            </a:r>
          </a:p>
          <a:p>
            <a:pPr>
              <a:lnSpc>
                <a:spcPct val="150000"/>
              </a:lnSpc>
              <a:spcBef>
                <a:spcPts val="600"/>
              </a:spcBef>
            </a:pPr>
            <a:endParaRPr lang="en-US" sz="1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600"/>
              </a:spcBef>
            </a:pPr>
            <a:r>
              <a:rPr lang="en-US" sz="2400" b="1" dirty="0">
                <a:latin typeface="Open Sans" panose="020B0606030504020204" pitchFamily="34" charset="0"/>
                <a:ea typeface="Open Sans" panose="020B0606030504020204" pitchFamily="34" charset="0"/>
                <a:cs typeface="Open Sans" panose="020B0606030504020204" pitchFamily="34" charset="0"/>
              </a:rPr>
              <a:t>Serves Others</a:t>
            </a:r>
            <a:r>
              <a:rPr lang="en-US" sz="2400" b="1" dirty="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Leaders place followers’ welfare foremost in their plans</a:t>
            </a:r>
          </a:p>
          <a:p>
            <a:pPr>
              <a:lnSpc>
                <a:spcPct val="150000"/>
              </a:lnSpc>
              <a:spcBef>
                <a:spcPts val="600"/>
              </a:spcBef>
            </a:pPr>
            <a:endParaRPr lang="en-US" sz="1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600"/>
              </a:spcBef>
            </a:pPr>
            <a:r>
              <a:rPr lang="en-US" sz="2400" b="1" dirty="0">
                <a:latin typeface="Open Sans" panose="020B0606030504020204" pitchFamily="34" charset="0"/>
                <a:ea typeface="Open Sans" panose="020B0606030504020204" pitchFamily="34" charset="0"/>
                <a:cs typeface="Open Sans" panose="020B0606030504020204" pitchFamily="34" charset="0"/>
              </a:rPr>
              <a:t>Shows Justice</a:t>
            </a:r>
            <a:r>
              <a:rPr lang="en-US" sz="2400" b="1" dirty="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Leaders are concerned about issues of fairness and justice</a:t>
            </a:r>
          </a:p>
          <a:p>
            <a:pPr>
              <a:lnSpc>
                <a:spcPct val="150000"/>
              </a:lnSpc>
              <a:spcBef>
                <a:spcPts val="600"/>
              </a:spcBef>
            </a:pPr>
            <a:endParaRPr lang="en-US" sz="1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pPr>
            <a:r>
              <a:rPr lang="en-US" sz="2400" b="1" dirty="0">
                <a:latin typeface="Open Sans" panose="020B0606030504020204" pitchFamily="34" charset="0"/>
                <a:ea typeface="Open Sans" panose="020B0606030504020204" pitchFamily="34" charset="0"/>
                <a:cs typeface="Open Sans" panose="020B0606030504020204" pitchFamily="34" charset="0"/>
              </a:rPr>
              <a:t>Manifests Honesty</a:t>
            </a:r>
            <a:r>
              <a:rPr lang="en-US" sz="2400" b="1" dirty="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Leaders represent reality as fully and completely as possible</a:t>
            </a:r>
            <a:br>
              <a:rPr lang="en-US" sz="2400" dirty="0">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pPr>
            <a:endParaRPr lang="en-US" sz="1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pPr>
            <a:r>
              <a:rPr lang="en-US" sz="2400" b="1" dirty="0">
                <a:latin typeface="Open Sans" panose="020B0606030504020204" pitchFamily="34" charset="0"/>
                <a:ea typeface="Open Sans" panose="020B0606030504020204" pitchFamily="34" charset="0"/>
                <a:cs typeface="Open Sans" panose="020B0606030504020204" pitchFamily="34" charset="0"/>
              </a:rPr>
              <a:t>Builds Community</a:t>
            </a:r>
            <a:r>
              <a:rPr lang="en-US" sz="2400" b="1" dirty="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Leaders must attend to a civic virtue and to their respective community goals and purpose</a:t>
            </a:r>
          </a:p>
          <a:p>
            <a:pPr>
              <a:lnSpc>
                <a:spcPct val="150000"/>
              </a:lnSpc>
              <a:spcBef>
                <a:spcPts val="600"/>
              </a:spcBef>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2176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FADE-24AF-6322-056C-A3EF7483C803}"/>
              </a:ext>
            </a:extLst>
          </p:cNvPr>
          <p:cNvSpPr>
            <a:spLocks noGrp="1"/>
          </p:cNvSpPr>
          <p:nvPr>
            <p:ph type="title"/>
          </p:nvPr>
        </p:nvSpPr>
        <p:spPr>
          <a:xfrm>
            <a:off x="381000" y="321217"/>
            <a:ext cx="10515600" cy="739775"/>
          </a:xfrm>
        </p:spPr>
        <p:txBody>
          <a:bodyPr>
            <a:noAutofit/>
          </a:bodyPr>
          <a:lstStyle/>
          <a:p>
            <a:r>
              <a:rPr lang="en-US" sz="5400" dirty="0"/>
              <a:t>Upcoming Events</a:t>
            </a:r>
          </a:p>
        </p:txBody>
      </p:sp>
      <p:sp>
        <p:nvSpPr>
          <p:cNvPr id="3" name="Content Placeholder 2">
            <a:extLst>
              <a:ext uri="{FF2B5EF4-FFF2-40B4-BE49-F238E27FC236}">
                <a16:creationId xmlns:a16="http://schemas.microsoft.com/office/drawing/2014/main" id="{9021D054-A2E6-CD53-EA1C-4FED39C37DB7}"/>
              </a:ext>
            </a:extLst>
          </p:cNvPr>
          <p:cNvSpPr>
            <a:spLocks noGrp="1"/>
          </p:cNvSpPr>
          <p:nvPr>
            <p:ph idx="1"/>
          </p:nvPr>
        </p:nvSpPr>
        <p:spPr>
          <a:xfrm>
            <a:off x="381000" y="1604879"/>
            <a:ext cx="10515600" cy="4548786"/>
          </a:xfrm>
        </p:spPr>
        <p:txBody>
          <a:bodyPr>
            <a:normAutofit/>
          </a:bodyPr>
          <a:lstStyle/>
          <a:p>
            <a:pPr>
              <a:lnSpc>
                <a:spcPct val="150000"/>
              </a:lnSpc>
            </a:pPr>
            <a:r>
              <a:rPr lang="en-US" sz="2400" b="1" dirty="0"/>
              <a:t>November 13, 2024 | 12:00-1:00 p.m.: </a:t>
            </a:r>
            <a:r>
              <a:rPr lang="en-US" sz="2400" dirty="0"/>
              <a:t>November Webinar (Topic will be Systems Change research)</a:t>
            </a:r>
          </a:p>
          <a:p>
            <a:pPr>
              <a:lnSpc>
                <a:spcPct val="150000"/>
              </a:lnSpc>
            </a:pPr>
            <a:endParaRPr lang="en-US" sz="2400" dirty="0"/>
          </a:p>
          <a:p>
            <a:pPr>
              <a:lnSpc>
                <a:spcPct val="150000"/>
              </a:lnSpc>
            </a:pPr>
            <a:r>
              <a:rPr lang="en-US" sz="2400" b="1" dirty="0"/>
              <a:t>February 12, 2025: </a:t>
            </a:r>
            <a:r>
              <a:rPr lang="en-US" sz="2400" dirty="0"/>
              <a:t>Spring 2025 Continuing &amp; Professional Education Certificate- Certificate in Nonprofit Leadership</a:t>
            </a:r>
          </a:p>
          <a:p>
            <a:pPr>
              <a:lnSpc>
                <a:spcPct val="150000"/>
              </a:lnSpc>
            </a:pPr>
            <a:endParaRPr lang="en-US" sz="2400" dirty="0"/>
          </a:p>
        </p:txBody>
      </p:sp>
      <p:pic>
        <p:nvPicPr>
          <p:cNvPr id="4" name="Picture 3">
            <a:extLst>
              <a:ext uri="{FF2B5EF4-FFF2-40B4-BE49-F238E27FC236}">
                <a16:creationId xmlns:a16="http://schemas.microsoft.com/office/drawing/2014/main" id="{6834B56E-1727-B3FE-DB18-C5A8B14EF6A5}"/>
              </a:ext>
            </a:extLst>
          </p:cNvPr>
          <p:cNvPicPr>
            <a:picLocks noChangeAspect="1"/>
          </p:cNvPicPr>
          <p:nvPr/>
        </p:nvPicPr>
        <p:blipFill rotWithShape="1">
          <a:blip r:embed="rId3">
            <a:extLst>
              <a:ext uri="{28A0092B-C50C-407E-A947-70E740481C1C}">
                <a14:useLocalDpi xmlns:a14="http://schemas.microsoft.com/office/drawing/2010/main" val="0"/>
              </a:ext>
            </a:extLst>
          </a:blip>
          <a:srcRect l="1600" t="2015" r="2488" b="2614"/>
          <a:stretch/>
        </p:blipFill>
        <p:spPr>
          <a:xfrm>
            <a:off x="10270883" y="4637763"/>
            <a:ext cx="1251434" cy="1230715"/>
          </a:xfrm>
          <a:prstGeom prst="rect">
            <a:avLst/>
          </a:prstGeom>
        </p:spPr>
      </p:pic>
      <p:sp>
        <p:nvSpPr>
          <p:cNvPr id="5" name="TextBox 4">
            <a:extLst>
              <a:ext uri="{FF2B5EF4-FFF2-40B4-BE49-F238E27FC236}">
                <a16:creationId xmlns:a16="http://schemas.microsoft.com/office/drawing/2014/main" id="{D5D496B1-238D-78B5-01A0-D87FF48C4E73}"/>
              </a:ext>
            </a:extLst>
          </p:cNvPr>
          <p:cNvSpPr txBox="1"/>
          <p:nvPr/>
        </p:nvSpPr>
        <p:spPr>
          <a:xfrm>
            <a:off x="9819237" y="4268431"/>
            <a:ext cx="21547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Scan to Register!</a:t>
            </a:r>
          </a:p>
        </p:txBody>
      </p:sp>
    </p:spTree>
    <p:extLst>
      <p:ext uri="{BB962C8B-B14F-4D97-AF65-F5344CB8AC3E}">
        <p14:creationId xmlns:p14="http://schemas.microsoft.com/office/powerpoint/2010/main" val="80053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F70D716-48D4-CEBD-4D63-F5ED66E6A74A}"/>
              </a:ext>
            </a:extLst>
          </p:cNvPr>
          <p:cNvSpPr>
            <a:spLocks noGrp="1"/>
          </p:cNvSpPr>
          <p:nvPr>
            <p:ph type="ctrTitle"/>
          </p:nvPr>
        </p:nvSpPr>
        <p:spPr>
          <a:xfrm>
            <a:off x="74141" y="442990"/>
            <a:ext cx="12043718" cy="1104901"/>
          </a:xfrm>
        </p:spPr>
        <p:txBody>
          <a:bodyPr>
            <a:normAutofit/>
          </a:bodyPr>
          <a:lstStyle/>
          <a:p>
            <a:r>
              <a:rPr lang="en-US" sz="5400" u="sng" dirty="0">
                <a:solidFill>
                  <a:schemeClr val="bg1"/>
                </a:solidFill>
              </a:rPr>
              <a:t>Connect With Us!</a:t>
            </a:r>
          </a:p>
        </p:txBody>
      </p:sp>
    </p:spTree>
    <p:extLst>
      <p:ext uri="{BB962C8B-B14F-4D97-AF65-F5344CB8AC3E}">
        <p14:creationId xmlns:p14="http://schemas.microsoft.com/office/powerpoint/2010/main" val="137512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16CB3A8-C3DE-FA03-CE42-9D9A52A4722E}"/>
              </a:ext>
            </a:extLst>
          </p:cNvPr>
          <p:cNvSpPr txBox="1">
            <a:spLocks/>
          </p:cNvSpPr>
          <p:nvPr/>
        </p:nvSpPr>
        <p:spPr>
          <a:xfrm>
            <a:off x="432486" y="190500"/>
            <a:ext cx="10515600" cy="102777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bg1"/>
                </a:solidFill>
                <a:latin typeface="+mj-lt"/>
                <a:ea typeface="Open Sans Semibold" panose="020B0706030804020204" pitchFamily="34" charset="0"/>
                <a:cs typeface="Open Sans Semibold" panose="020B0706030804020204" pitchFamily="34" charset="0"/>
              </a:defRPr>
            </a:lvl1pPr>
          </a:lstStyle>
          <a:p>
            <a:r>
              <a:rPr lang="en-US" sz="5400" dirty="0"/>
              <a:t>Center Overview</a:t>
            </a:r>
          </a:p>
        </p:txBody>
      </p:sp>
      <p:sp>
        <p:nvSpPr>
          <p:cNvPr id="3" name="Content Placeholder 4">
            <a:extLst>
              <a:ext uri="{FF2B5EF4-FFF2-40B4-BE49-F238E27FC236}">
                <a16:creationId xmlns:a16="http://schemas.microsoft.com/office/drawing/2014/main" id="{D4E1555C-D0E9-E02D-4E81-E9870EFAA6EB}"/>
              </a:ext>
            </a:extLst>
          </p:cNvPr>
          <p:cNvSpPr txBox="1">
            <a:spLocks/>
          </p:cNvSpPr>
          <p:nvPr/>
        </p:nvSpPr>
        <p:spPr>
          <a:xfrm>
            <a:off x="432486" y="1704839"/>
            <a:ext cx="10921314" cy="40387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3200">
                <a:solidFill>
                  <a:srgbClr val="500000"/>
                </a:solidFill>
                <a:latin typeface="Oswald" pitchFamily="2" charset="0"/>
              </a:rPr>
              <a:t>CNP supports a vibrant nonprofit and philanthropic sector in Texas and beyond, through high quality research, professional outreach and engaged learning.</a:t>
            </a:r>
            <a:endParaRPr lang="en-US" sz="3200" dirty="0">
              <a:solidFill>
                <a:srgbClr val="500000"/>
              </a:solidFill>
              <a:latin typeface="Oswald" pitchFamily="2" charset="0"/>
            </a:endParaRPr>
          </a:p>
        </p:txBody>
      </p:sp>
      <p:pic>
        <p:nvPicPr>
          <p:cNvPr id="4" name="Picture 3">
            <a:extLst>
              <a:ext uri="{FF2B5EF4-FFF2-40B4-BE49-F238E27FC236}">
                <a16:creationId xmlns:a16="http://schemas.microsoft.com/office/drawing/2014/main" id="{1A7F4D09-1143-10AA-59BA-77144EB1C7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697" b="77091"/>
          <a:stretch/>
        </p:blipFill>
        <p:spPr>
          <a:xfrm>
            <a:off x="819798" y="3724206"/>
            <a:ext cx="10552404" cy="1742745"/>
          </a:xfrm>
          <a:prstGeom prst="rect">
            <a:avLst/>
          </a:prstGeom>
        </p:spPr>
      </p:pic>
    </p:spTree>
    <p:extLst>
      <p:ext uri="{BB962C8B-B14F-4D97-AF65-F5344CB8AC3E}">
        <p14:creationId xmlns:p14="http://schemas.microsoft.com/office/powerpoint/2010/main" val="270512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195072" y="307975"/>
            <a:ext cx="11996928" cy="739775"/>
          </a:xfrm>
        </p:spPr>
        <p:txBody>
          <a:bodyPr>
            <a:normAutofit fontScale="90000"/>
          </a:bodyPr>
          <a:lstStyle/>
          <a:p>
            <a:r>
              <a:rPr lang="en-US" dirty="0"/>
              <a:t>In Search Of The Red Cross' $500 Million In Haiti Relief – 2010 </a:t>
            </a:r>
          </a:p>
        </p:txBody>
      </p:sp>
      <p:pic>
        <p:nvPicPr>
          <p:cNvPr id="3" name="Content Placeholder 2">
            <a:extLst>
              <a:ext uri="{FF2B5EF4-FFF2-40B4-BE49-F238E27FC236}">
                <a16:creationId xmlns:a16="http://schemas.microsoft.com/office/drawing/2014/main" id="{6769F3C7-02AA-4FBA-F0FC-2B8DD931DCDB}"/>
              </a:ext>
            </a:extLst>
          </p:cNvPr>
          <p:cNvPicPr>
            <a:picLocks noGrp="1" noChangeAspect="1"/>
          </p:cNvPicPr>
          <p:nvPr>
            <p:ph sz="half" idx="1"/>
          </p:nvPr>
        </p:nvPicPr>
        <p:blipFill>
          <a:blip r:embed="rId3"/>
          <a:stretch>
            <a:fillRect/>
          </a:stretch>
        </p:blipFill>
        <p:spPr>
          <a:xfrm>
            <a:off x="499786" y="1708150"/>
            <a:ext cx="5596214" cy="3718938"/>
          </a:xfrm>
          <a:prstGeom prst="rect">
            <a:avLst/>
          </a:prstGeom>
        </p:spPr>
      </p:pic>
      <p:sp>
        <p:nvSpPr>
          <p:cNvPr id="6" name="Content Placeholder 5">
            <a:extLst>
              <a:ext uri="{FF2B5EF4-FFF2-40B4-BE49-F238E27FC236}">
                <a16:creationId xmlns:a16="http://schemas.microsoft.com/office/drawing/2014/main" id="{D779247D-84CB-842C-FF73-D545C9993849}"/>
              </a:ext>
            </a:extLst>
          </p:cNvPr>
          <p:cNvSpPr>
            <a:spLocks noGrp="1"/>
          </p:cNvSpPr>
          <p:nvPr>
            <p:ph sz="half" idx="2"/>
          </p:nvPr>
        </p:nvSpPr>
        <p:spPr/>
        <p:txBody>
          <a:bodyPr>
            <a:normAutofit/>
          </a:bodyPr>
          <a:lstStyle/>
          <a:p>
            <a:r>
              <a:rPr lang="en-US" sz="2400" dirty="0"/>
              <a:t>NPR and ProPublica went in search of the nearly $500 million and found a string of poorly managed projects, questionable spending and dubious claims of success</a:t>
            </a:r>
          </a:p>
          <a:p>
            <a:endParaRPr lang="en-US" sz="1050" dirty="0"/>
          </a:p>
          <a:p>
            <a:r>
              <a:rPr lang="en-US" sz="2400" dirty="0"/>
              <a:t>“There was double-counting, undercounting, and in one instance the Red Cross claimed to have helped more people than actually lived there”</a:t>
            </a:r>
          </a:p>
        </p:txBody>
      </p:sp>
    </p:spTree>
    <p:extLst>
      <p:ext uri="{BB962C8B-B14F-4D97-AF65-F5344CB8AC3E}">
        <p14:creationId xmlns:p14="http://schemas.microsoft.com/office/powerpoint/2010/main" val="260991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207264" y="307975"/>
            <a:ext cx="11984736" cy="739775"/>
          </a:xfrm>
        </p:spPr>
        <p:txBody>
          <a:bodyPr>
            <a:normAutofit/>
          </a:bodyPr>
          <a:lstStyle/>
          <a:p>
            <a:r>
              <a:rPr lang="en-US" dirty="0"/>
              <a:t>Wounded Warrior Project's top execs fired – 2016 </a:t>
            </a:r>
          </a:p>
        </p:txBody>
      </p:sp>
      <p:sp>
        <p:nvSpPr>
          <p:cNvPr id="6" name="Content Placeholder 5">
            <a:extLst>
              <a:ext uri="{FF2B5EF4-FFF2-40B4-BE49-F238E27FC236}">
                <a16:creationId xmlns:a16="http://schemas.microsoft.com/office/drawing/2014/main" id="{D779247D-84CB-842C-FF73-D545C9993849}"/>
              </a:ext>
            </a:extLst>
          </p:cNvPr>
          <p:cNvSpPr>
            <a:spLocks noGrp="1"/>
          </p:cNvSpPr>
          <p:nvPr>
            <p:ph sz="half" idx="2"/>
          </p:nvPr>
        </p:nvSpPr>
        <p:spPr/>
        <p:txBody>
          <a:bodyPr>
            <a:normAutofit/>
          </a:bodyPr>
          <a:lstStyle/>
          <a:p>
            <a:r>
              <a:rPr lang="en-US" sz="2200" dirty="0"/>
              <a:t>CBS and The New York Times detailed allegations of waste and abuse, lavish all-hands conferences and unbridled spending on ticketed outings that did little lasting good for the veterans they purported to help</a:t>
            </a:r>
          </a:p>
          <a:p>
            <a:endParaRPr lang="en-US" sz="1200" dirty="0"/>
          </a:p>
          <a:p>
            <a:r>
              <a:rPr lang="en-US" sz="2200" dirty="0"/>
              <a:t>Fox News reported CEO, Steven </a:t>
            </a:r>
            <a:r>
              <a:rPr lang="en-US" sz="2200" dirty="0" err="1"/>
              <a:t>Nardizzi</a:t>
            </a:r>
            <a:r>
              <a:rPr lang="en-US" sz="2200" dirty="0"/>
              <a:t>, and COO, Al Giordano, were fired by the charity's board amid criticisms about how it spent more than $800 million in donations</a:t>
            </a:r>
          </a:p>
        </p:txBody>
      </p:sp>
      <p:pic>
        <p:nvPicPr>
          <p:cNvPr id="2050" name="Picture 2" descr="U.S. Army veteran Jhoonar Barrera converse with Chief executive officer Mike Linnington of Wounded Warrior Project after the wheelchair basketball competition for the 2017 Department of Defense Warrior Games at Chicago, Ill., June 29, 2017. (U.S. Army/Pfc. P.J. Siquig)">
            <a:extLst>
              <a:ext uri="{FF2B5EF4-FFF2-40B4-BE49-F238E27FC236}">
                <a16:creationId xmlns:a16="http://schemas.microsoft.com/office/drawing/2014/main" id="{0A1AB3CB-A5D1-F964-50D4-5CDB84E6ECE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73024" y="1708150"/>
            <a:ext cx="5446776" cy="390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0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195072" y="307975"/>
            <a:ext cx="11996928" cy="739775"/>
          </a:xfrm>
        </p:spPr>
        <p:txBody>
          <a:bodyPr>
            <a:normAutofit/>
          </a:bodyPr>
          <a:lstStyle/>
          <a:p>
            <a:r>
              <a:rPr lang="en-US" sz="2800" dirty="0"/>
              <a:t>BBBS to Pay $1.6 Million to Resolve Allegations of False Claims for Federal Grants – 2017 </a:t>
            </a:r>
          </a:p>
        </p:txBody>
      </p:sp>
      <p:sp>
        <p:nvSpPr>
          <p:cNvPr id="6" name="Content Placeholder 5">
            <a:extLst>
              <a:ext uri="{FF2B5EF4-FFF2-40B4-BE49-F238E27FC236}">
                <a16:creationId xmlns:a16="http://schemas.microsoft.com/office/drawing/2014/main" id="{D779247D-84CB-842C-FF73-D545C9993849}"/>
              </a:ext>
            </a:extLst>
          </p:cNvPr>
          <p:cNvSpPr>
            <a:spLocks noGrp="1"/>
          </p:cNvSpPr>
          <p:nvPr>
            <p:ph sz="half" idx="2"/>
          </p:nvPr>
        </p:nvSpPr>
        <p:spPr>
          <a:xfrm>
            <a:off x="6172199" y="1708150"/>
            <a:ext cx="5181600" cy="4144009"/>
          </a:xfrm>
        </p:spPr>
        <p:txBody>
          <a:bodyPr>
            <a:noAutofit/>
          </a:bodyPr>
          <a:lstStyle/>
          <a:p>
            <a:r>
              <a:rPr lang="en-US" sz="2300" dirty="0"/>
              <a:t>BBBS was required to maintain sound accounting and financial management systems in accordance with federal regulations and guidelines designed to ensure that grant funds would be properly accounted for and used only for appropriate purposes</a:t>
            </a:r>
          </a:p>
          <a:p>
            <a:endParaRPr lang="en-US" sz="800" dirty="0"/>
          </a:p>
          <a:p>
            <a:r>
              <a:rPr lang="en-US" sz="2300" dirty="0"/>
              <a:t>They commingled grant funds with general operating funds, failing to segregate expenditures to ensure that the funds were used as intended</a:t>
            </a:r>
          </a:p>
        </p:txBody>
      </p:sp>
      <p:pic>
        <p:nvPicPr>
          <p:cNvPr id="3076" name="Picture 4">
            <a:extLst>
              <a:ext uri="{FF2B5EF4-FFF2-40B4-BE49-F238E27FC236}">
                <a16:creationId xmlns:a16="http://schemas.microsoft.com/office/drawing/2014/main" id="{8C9C257C-CF8A-477F-E6DA-1EF872E743E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87680" y="1708150"/>
            <a:ext cx="5532120" cy="414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7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FDF2-6536-643E-A89F-4BCC9AC91E2F}"/>
              </a:ext>
            </a:extLst>
          </p:cNvPr>
          <p:cNvSpPr>
            <a:spLocks noGrp="1"/>
          </p:cNvSpPr>
          <p:nvPr>
            <p:ph type="ctrTitle"/>
          </p:nvPr>
        </p:nvSpPr>
        <p:spPr/>
        <p:txBody>
          <a:bodyPr>
            <a:normAutofit/>
          </a:bodyPr>
          <a:lstStyle/>
          <a:p>
            <a:r>
              <a:rPr lang="en-US" dirty="0"/>
              <a:t>Leadership Ethics</a:t>
            </a:r>
          </a:p>
        </p:txBody>
      </p:sp>
    </p:spTree>
    <p:extLst>
      <p:ext uri="{BB962C8B-B14F-4D97-AF65-F5344CB8AC3E}">
        <p14:creationId xmlns:p14="http://schemas.microsoft.com/office/powerpoint/2010/main" val="13222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432486" y="188776"/>
            <a:ext cx="10515600" cy="1027773"/>
          </a:xfrm>
        </p:spPr>
        <p:txBody>
          <a:bodyPr>
            <a:normAutofit/>
          </a:bodyPr>
          <a:lstStyle/>
          <a:p>
            <a:r>
              <a:rPr lang="en-US" sz="5400" dirty="0"/>
              <a:t>Introduction</a:t>
            </a:r>
          </a:p>
        </p:txBody>
      </p:sp>
      <p:sp>
        <p:nvSpPr>
          <p:cNvPr id="5" name="Content Placeholder 4">
            <a:extLst>
              <a:ext uri="{FF2B5EF4-FFF2-40B4-BE49-F238E27FC236}">
                <a16:creationId xmlns:a16="http://schemas.microsoft.com/office/drawing/2014/main" id="{18AE4720-59A8-45FA-3C86-6A7F886943D7}"/>
              </a:ext>
            </a:extLst>
          </p:cNvPr>
          <p:cNvSpPr>
            <a:spLocks noGrp="1"/>
          </p:cNvSpPr>
          <p:nvPr>
            <p:ph idx="1"/>
          </p:nvPr>
        </p:nvSpPr>
        <p:spPr>
          <a:xfrm>
            <a:off x="432486" y="1704839"/>
            <a:ext cx="10921314" cy="4038735"/>
          </a:xfrm>
        </p:spPr>
        <p:txBody>
          <a:bodyPr>
            <a:noAutofit/>
          </a:bodyPr>
          <a:lstStyle/>
          <a:p>
            <a:pPr>
              <a:lnSpc>
                <a:spcPct val="100000"/>
              </a:lnSpc>
              <a:spcBef>
                <a:spcPts val="600"/>
              </a:spcBef>
            </a:pPr>
            <a:r>
              <a:rPr lang="en-US" sz="2600" dirty="0">
                <a:latin typeface="Open Sans" panose="020B0606030504020204" pitchFamily="34" charset="0"/>
                <a:ea typeface="Open Sans" panose="020B0606030504020204" pitchFamily="34" charset="0"/>
                <a:cs typeface="Open Sans" panose="020B0606030504020204" pitchFamily="34" charset="0"/>
              </a:rPr>
              <a:t>Interest in the nature of ethical leadership continues to grow, due to corporate scandals in America and the political realm</a:t>
            </a:r>
            <a:br>
              <a:rPr lang="en-US" sz="2600" dirty="0">
                <a:latin typeface="Open Sans" panose="020B0606030504020204" pitchFamily="34" charset="0"/>
                <a:ea typeface="Open Sans" panose="020B0606030504020204" pitchFamily="34" charset="0"/>
                <a:cs typeface="Open Sans" panose="020B0606030504020204" pitchFamily="34" charset="0"/>
              </a:rPr>
            </a:br>
            <a:endParaRPr lang="en-US" sz="2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600"/>
              </a:spcBef>
            </a:pPr>
            <a:endParaRPr lang="en-US" sz="4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pPr>
            <a:r>
              <a:rPr lang="en-US" sz="2600" dirty="0">
                <a:ea typeface="Open Sans" panose="020B0606030504020204" pitchFamily="34" charset="0"/>
                <a:cs typeface="Open Sans" panose="020B0606030504020204" pitchFamily="34" charset="0"/>
              </a:rPr>
              <a:t>Regarding the theoretical study of leadership</a:t>
            </a:r>
            <a:r>
              <a:rPr lang="en-US" sz="2600" dirty="0">
                <a:latin typeface="Open Sans" panose="020B0606030504020204" pitchFamily="34" charset="0"/>
                <a:ea typeface="Open Sans" panose="020B0606030504020204" pitchFamily="34" charset="0"/>
                <a:cs typeface="Open Sans" panose="020B0606030504020204" pitchFamily="34" charset="0"/>
              </a:rPr>
              <a:t>, </a:t>
            </a:r>
            <a:r>
              <a:rPr lang="en-US" sz="2600" dirty="0">
                <a:ea typeface="Open Sans" panose="020B0606030504020204" pitchFamily="34" charset="0"/>
                <a:cs typeface="Open Sans" panose="020B0606030504020204" pitchFamily="34" charset="0"/>
              </a:rPr>
              <a:t>e</a:t>
            </a:r>
            <a:r>
              <a:rPr lang="en-US" sz="2600" dirty="0">
                <a:latin typeface="Open Sans" panose="020B0606030504020204" pitchFamily="34" charset="0"/>
                <a:ea typeface="Open Sans" panose="020B0606030504020204" pitchFamily="34" charset="0"/>
                <a:cs typeface="Open Sans" panose="020B0606030504020204" pitchFamily="34" charset="0"/>
              </a:rPr>
              <a:t>thics is a newer area of inquiry</a:t>
            </a:r>
            <a:br>
              <a:rPr lang="en-US" sz="2600" dirty="0">
                <a:latin typeface="Open Sans" panose="020B0606030504020204" pitchFamily="34" charset="0"/>
                <a:ea typeface="Open Sans" panose="020B0606030504020204" pitchFamily="34" charset="0"/>
                <a:cs typeface="Open Sans" panose="020B0606030504020204" pitchFamily="34" charset="0"/>
              </a:rPr>
            </a:br>
            <a:endParaRPr lang="en-US" sz="26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pPr>
            <a:endParaRPr lang="en-US" sz="4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pPr>
            <a:r>
              <a:rPr lang="en-US" sz="2600" dirty="0">
                <a:latin typeface="Open Sans" panose="020B0606030504020204" pitchFamily="34" charset="0"/>
                <a:ea typeface="Open Sans" panose="020B0606030504020204" pitchFamily="34" charset="0"/>
                <a:cs typeface="Open Sans" panose="020B0606030504020204" pitchFamily="34" charset="0"/>
              </a:rPr>
              <a:t>One way to contemplate this daily is to focus on ethical issues that arise in leadership situations…how you or others respond as leaders </a:t>
            </a:r>
          </a:p>
          <a:p>
            <a:pPr>
              <a:lnSpc>
                <a:spcPct val="150000"/>
              </a:lnSpc>
              <a:spcBef>
                <a:spcPts val="600"/>
              </a:spcBef>
            </a:pPr>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544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BB8F4-D0C8-69EE-5ED4-34230C2A50D7}"/>
              </a:ext>
            </a:extLst>
          </p:cNvPr>
          <p:cNvSpPr>
            <a:spLocks noGrp="1"/>
          </p:cNvSpPr>
          <p:nvPr>
            <p:ph type="title"/>
          </p:nvPr>
        </p:nvSpPr>
        <p:spPr>
          <a:xfrm>
            <a:off x="432486" y="188776"/>
            <a:ext cx="10515600" cy="1027773"/>
          </a:xfrm>
        </p:spPr>
        <p:txBody>
          <a:bodyPr>
            <a:normAutofit/>
          </a:bodyPr>
          <a:lstStyle/>
          <a:p>
            <a:r>
              <a:rPr lang="en-US" sz="5400" dirty="0"/>
              <a:t>Ethics Defined</a:t>
            </a:r>
          </a:p>
        </p:txBody>
      </p:sp>
      <p:sp>
        <p:nvSpPr>
          <p:cNvPr id="5" name="Content Placeholder 4">
            <a:extLst>
              <a:ext uri="{FF2B5EF4-FFF2-40B4-BE49-F238E27FC236}">
                <a16:creationId xmlns:a16="http://schemas.microsoft.com/office/drawing/2014/main" id="{18AE4720-59A8-45FA-3C86-6A7F886943D7}"/>
              </a:ext>
            </a:extLst>
          </p:cNvPr>
          <p:cNvSpPr>
            <a:spLocks noGrp="1"/>
          </p:cNvSpPr>
          <p:nvPr>
            <p:ph idx="1"/>
          </p:nvPr>
        </p:nvSpPr>
        <p:spPr>
          <a:xfrm>
            <a:off x="432486" y="1385056"/>
            <a:ext cx="10921314" cy="4011168"/>
          </a:xfrm>
        </p:spPr>
        <p:txBody>
          <a:bodyPr>
            <a:noAutofit/>
          </a:bodyPr>
          <a:lstStyle/>
          <a:p>
            <a:pPr>
              <a:lnSpc>
                <a:spcPct val="100000"/>
              </a:lnSpc>
              <a:spcBef>
                <a:spcPts val="600"/>
              </a:spcBef>
            </a:pPr>
            <a:endParaRPr lang="en-US" sz="4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600"/>
              </a:spcBef>
            </a:pPr>
            <a:r>
              <a:rPr lang="en-US" sz="2800" dirty="0">
                <a:solidFill>
                  <a:schemeClr val="tx1"/>
                </a:solidFill>
              </a:rPr>
              <a:t>Provides a system of principles that guide us in making decisions about what is right/wrong</a:t>
            </a:r>
            <a:r>
              <a:rPr lang="en-US" dirty="0"/>
              <a:t> or </a:t>
            </a:r>
            <a:r>
              <a:rPr lang="en-US" sz="2800" dirty="0">
                <a:solidFill>
                  <a:schemeClr val="tx1"/>
                </a:solidFill>
              </a:rPr>
              <a:t>good/bad in a particular situation</a:t>
            </a:r>
            <a:br>
              <a:rPr lang="en-US" sz="2800" dirty="0">
                <a:solidFill>
                  <a:schemeClr val="tx1"/>
                </a:solidFill>
              </a:rPr>
            </a:br>
            <a:endParaRPr lang="en-US" sz="2800" dirty="0">
              <a:solidFill>
                <a:schemeClr val="tx1"/>
              </a:solidFill>
            </a:endParaRPr>
          </a:p>
          <a:p>
            <a:pPr>
              <a:lnSpc>
                <a:spcPct val="100000"/>
              </a:lnSpc>
              <a:spcBef>
                <a:spcPts val="600"/>
              </a:spcBef>
            </a:pPr>
            <a:endParaRPr lang="en-US" sz="200" dirty="0">
              <a:solidFill>
                <a:schemeClr val="tx1"/>
              </a:solidFill>
            </a:endParaRPr>
          </a:p>
          <a:p>
            <a:pPr>
              <a:lnSpc>
                <a:spcPct val="100000"/>
              </a:lnSpc>
              <a:spcBef>
                <a:spcPts val="600"/>
              </a:spcBef>
            </a:pPr>
            <a:r>
              <a:rPr lang="en-US" sz="2600" dirty="0">
                <a:ea typeface="Open Sans" panose="020B0606030504020204" pitchFamily="34" charset="0"/>
                <a:cs typeface="Open Sans" panose="020B0606030504020204" pitchFamily="34" charset="0"/>
              </a:rPr>
              <a:t>Concerned with the kinds of values and morals an individual or a society finds desirable or appropriate</a:t>
            </a:r>
            <a:br>
              <a:rPr lang="en-US" sz="2600" dirty="0">
                <a:ea typeface="Open Sans" panose="020B0606030504020204" pitchFamily="34" charset="0"/>
                <a:cs typeface="Open Sans" panose="020B0606030504020204" pitchFamily="34" charset="0"/>
              </a:rPr>
            </a:br>
            <a:endParaRPr lang="en-US" sz="2600" dirty="0">
              <a:ea typeface="Open Sans" panose="020B0606030504020204" pitchFamily="34" charset="0"/>
              <a:cs typeface="Open Sans" panose="020B0606030504020204" pitchFamily="34" charset="0"/>
            </a:endParaRPr>
          </a:p>
          <a:p>
            <a:pPr>
              <a:lnSpc>
                <a:spcPct val="100000"/>
              </a:lnSpc>
              <a:spcBef>
                <a:spcPts val="600"/>
              </a:spcBef>
            </a:pPr>
            <a:endParaRPr lang="en-US" sz="200" dirty="0">
              <a:ea typeface="Open Sans" panose="020B0606030504020204" pitchFamily="34" charset="0"/>
              <a:cs typeface="Open Sans" panose="020B0606030504020204" pitchFamily="34" charset="0"/>
            </a:endParaRPr>
          </a:p>
          <a:p>
            <a:pPr>
              <a:lnSpc>
                <a:spcPct val="100000"/>
              </a:lnSpc>
              <a:spcBef>
                <a:spcPts val="600"/>
              </a:spcBef>
            </a:pPr>
            <a:r>
              <a:rPr lang="en-US" sz="2600" dirty="0">
                <a:latin typeface="Open Sans" panose="020B0606030504020204" pitchFamily="34" charset="0"/>
                <a:ea typeface="Open Sans" panose="020B0606030504020204" pitchFamily="34" charset="0"/>
                <a:cs typeface="Open Sans" panose="020B0606030504020204" pitchFamily="34" charset="0"/>
              </a:rPr>
              <a:t>In any decision-making situation, ethical issues are either implicitly or explicitly involved </a:t>
            </a:r>
          </a:p>
          <a:p>
            <a:pPr>
              <a:lnSpc>
                <a:spcPct val="100000"/>
              </a:lnSpc>
              <a:spcBef>
                <a:spcPts val="600"/>
              </a:spcBef>
            </a:pPr>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327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FDF2-6536-643E-A89F-4BCC9AC91E2F}"/>
              </a:ext>
            </a:extLst>
          </p:cNvPr>
          <p:cNvSpPr>
            <a:spLocks noGrp="1"/>
          </p:cNvSpPr>
          <p:nvPr>
            <p:ph type="ctrTitle"/>
          </p:nvPr>
        </p:nvSpPr>
        <p:spPr/>
        <p:txBody>
          <a:bodyPr>
            <a:normAutofit/>
          </a:bodyPr>
          <a:lstStyle/>
          <a:p>
            <a:r>
              <a:rPr lang="en-US" dirty="0"/>
              <a:t>Ethical Leadership Theories</a:t>
            </a:r>
          </a:p>
        </p:txBody>
      </p:sp>
    </p:spTree>
    <p:extLst>
      <p:ext uri="{BB962C8B-B14F-4D97-AF65-F5344CB8AC3E}">
        <p14:creationId xmlns:p14="http://schemas.microsoft.com/office/powerpoint/2010/main" val="4199769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swa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TotalTime>
  <Words>966</Words>
  <Application>Microsoft Office PowerPoint</Application>
  <PresentationFormat>Widescreen</PresentationFormat>
  <Paragraphs>135</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Open Sans</vt:lpstr>
      <vt:lpstr>Open Sans Semibold</vt:lpstr>
      <vt:lpstr>Oswald</vt:lpstr>
      <vt:lpstr>Tungsten Light</vt:lpstr>
      <vt:lpstr>Office Theme</vt:lpstr>
      <vt:lpstr>Ethical Leadership: The Importance of Conduct and Character in Nonprofit Leaders</vt:lpstr>
      <vt:lpstr>PowerPoint Presentation</vt:lpstr>
      <vt:lpstr>In Search Of The Red Cross' $500 Million In Haiti Relief – 2010 </vt:lpstr>
      <vt:lpstr>Wounded Warrior Project's top execs fired – 2016 </vt:lpstr>
      <vt:lpstr>BBBS to Pay $1.6 Million to Resolve Allegations of False Claims for Federal Grants – 2017 </vt:lpstr>
      <vt:lpstr>Leadership Ethics</vt:lpstr>
      <vt:lpstr>Introduction</vt:lpstr>
      <vt:lpstr>Ethics Defined</vt:lpstr>
      <vt:lpstr>Ethical Leadership Theories</vt:lpstr>
      <vt:lpstr>Two Broad Domains Regarding Leadership</vt:lpstr>
      <vt:lpstr>Domains of Ethical Theory - Conduct</vt:lpstr>
      <vt:lpstr>Domains of Ethical Theory - Character</vt:lpstr>
      <vt:lpstr>Centrality of Ethics to Leadership </vt:lpstr>
      <vt:lpstr>Principles of Ethical Leadership </vt:lpstr>
      <vt:lpstr>Upcoming Events</vt:lpstr>
      <vt:lpstr>Connect With Us!</vt:lpstr>
    </vt:vector>
  </TitlesOfParts>
  <Company>Bush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Collier, Nicole</dc:creator>
  <cp:lastModifiedBy>Duany, Alyssa</cp:lastModifiedBy>
  <cp:revision>107</cp:revision>
  <cp:lastPrinted>2024-05-22T20:07:38Z</cp:lastPrinted>
  <dcterms:created xsi:type="dcterms:W3CDTF">2024-05-20T17:48:35Z</dcterms:created>
  <dcterms:modified xsi:type="dcterms:W3CDTF">2024-10-08T21:42:34Z</dcterms:modified>
</cp:coreProperties>
</file>