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6" r:id="rId2"/>
    <p:sldId id="257" r:id="rId3"/>
    <p:sldId id="258" r:id="rId4"/>
    <p:sldId id="259" r:id="rId5"/>
    <p:sldId id="273" r:id="rId6"/>
    <p:sldId id="263" r:id="rId7"/>
    <p:sldId id="264" r:id="rId8"/>
    <p:sldId id="274" r:id="rId9"/>
    <p:sldId id="269" r:id="rId10"/>
    <p:sldId id="270" r:id="rId11"/>
    <p:sldId id="271" r:id="rId12"/>
    <p:sldId id="272" r:id="rId13"/>
  </p:sldIdLst>
  <p:sldSz cx="12192000" cy="6858000"/>
  <p:notesSz cx="6858000" cy="9144000"/>
  <p:embeddedFontLst>
    <p:embeddedFont>
      <p:font typeface="Open Sans" panose="020B0606030504020204" pitchFamily="34" charset="0"/>
      <p:regular r:id="rId15"/>
      <p:bold r:id="rId16"/>
      <p:italic r:id="rId17"/>
      <p:boldItalic r:id="rId18"/>
    </p:embeddedFont>
    <p:embeddedFont>
      <p:font typeface="Oswald" pitchFamily="2" charset="0"/>
      <p:regular r:id="rId19"/>
      <p:bold r:id="rId20"/>
    </p:embeddedFont>
    <p:embeddedFont>
      <p:font typeface="Oswald Light" pitchFamily="2" charset="0"/>
      <p:regular r:id="rId21"/>
      <p:bold r:id="rId22"/>
    </p:embeddedFont>
    <p:embeddedFont>
      <p:font typeface="Oswald Medium" pitchFamily="2"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64"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i06CeMxWAzc+yJNYAn6nAyNmr+4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78"/>
      </p:cViewPr>
      <p:guideLst>
        <p:guide orient="horz" pos="2160"/>
        <p:guide pos="2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font" Target="fonts/font7.fntdata"/><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8" name="Google Shape;19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8b25cf4ae8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g28b25cf4ae8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8b25cf4ae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28b25cf4ae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4da400a78a_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24da400a78a_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a:extLst>
            <a:ext uri="{FF2B5EF4-FFF2-40B4-BE49-F238E27FC236}">
              <a16:creationId xmlns:a16="http://schemas.microsoft.com/office/drawing/2014/main" id="{0A5432E6-3B60-99B0-CD2D-BAB94C77A4F3}"/>
            </a:ext>
          </a:extLst>
        </p:cNvPr>
        <p:cNvGrpSpPr/>
        <p:nvPr/>
      </p:nvGrpSpPr>
      <p:grpSpPr>
        <a:xfrm>
          <a:off x="0" y="0"/>
          <a:ext cx="0" cy="0"/>
          <a:chOff x="0" y="0"/>
          <a:chExt cx="0" cy="0"/>
        </a:xfrm>
      </p:grpSpPr>
      <p:sp>
        <p:nvSpPr>
          <p:cNvPr id="141" name="Google Shape;141;p4:notes">
            <a:extLst>
              <a:ext uri="{FF2B5EF4-FFF2-40B4-BE49-F238E27FC236}">
                <a16:creationId xmlns:a16="http://schemas.microsoft.com/office/drawing/2014/main" id="{C8C0E647-3D4E-FD11-8624-37DF33378E8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4:notes">
            <a:extLst>
              <a:ext uri="{FF2B5EF4-FFF2-40B4-BE49-F238E27FC236}">
                <a16:creationId xmlns:a16="http://schemas.microsoft.com/office/drawing/2014/main" id="{4C06DF8A-8E02-BA97-2CEF-F34E8FD6078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57883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a:extLst>
            <a:ext uri="{FF2B5EF4-FFF2-40B4-BE49-F238E27FC236}">
              <a16:creationId xmlns:a16="http://schemas.microsoft.com/office/drawing/2014/main" id="{AB58221F-97BA-715D-B4CB-3369A49380B8}"/>
            </a:ext>
          </a:extLst>
        </p:cNvPr>
        <p:cNvGrpSpPr/>
        <p:nvPr/>
      </p:nvGrpSpPr>
      <p:grpSpPr>
        <a:xfrm>
          <a:off x="0" y="0"/>
          <a:ext cx="0" cy="0"/>
          <a:chOff x="0" y="0"/>
          <a:chExt cx="0" cy="0"/>
        </a:xfrm>
      </p:grpSpPr>
      <p:sp>
        <p:nvSpPr>
          <p:cNvPr id="141" name="Google Shape;141;p4:notes">
            <a:extLst>
              <a:ext uri="{FF2B5EF4-FFF2-40B4-BE49-F238E27FC236}">
                <a16:creationId xmlns:a16="http://schemas.microsoft.com/office/drawing/2014/main" id="{0AB5DF94-3F12-2FBA-0F09-4562469CB20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4:notes">
            <a:extLst>
              <a:ext uri="{FF2B5EF4-FFF2-40B4-BE49-F238E27FC236}">
                <a16:creationId xmlns:a16="http://schemas.microsoft.com/office/drawing/2014/main" id="{625C09AD-9C3B-714A-38E9-0501198B280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2111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71600" lvl="2" indent="-330200" algn="l" rtl="0">
              <a:spcBef>
                <a:spcPts val="0"/>
              </a:spcBef>
              <a:spcAft>
                <a:spcPts val="0"/>
              </a:spcAft>
              <a:buClr>
                <a:schemeClr val="dk1"/>
              </a:buClr>
              <a:buSzPts val="1600"/>
              <a:buFont typeface="Oswald"/>
              <a:buChar char="■"/>
            </a:pPr>
            <a:endParaRPr sz="300"/>
          </a:p>
        </p:txBody>
      </p:sp>
      <p:sp>
        <p:nvSpPr>
          <p:cNvPr id="189" name="Google Shape;18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7"/>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7"/>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mailto:bushschool.nonprofitmanagement@tam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5414" y="0"/>
            <a:ext cx="12181172" cy="6857999"/>
          </a:xfrm>
          <a:prstGeom prst="rect">
            <a:avLst/>
          </a:prstGeom>
          <a:noFill/>
          <a:ln>
            <a:noFill/>
          </a:ln>
        </p:spPr>
      </p:pic>
      <p:sp>
        <p:nvSpPr>
          <p:cNvPr id="85" name="Google Shape;85;p1"/>
          <p:cNvSpPr txBox="1"/>
          <p:nvPr/>
        </p:nvSpPr>
        <p:spPr>
          <a:xfrm>
            <a:off x="5414" y="1847198"/>
            <a:ext cx="12186586" cy="14465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0" i="0" u="none" strike="noStrike" cap="none">
                <a:solidFill>
                  <a:srgbClr val="500000"/>
                </a:solidFill>
                <a:latin typeface="Oswald"/>
                <a:ea typeface="Oswald"/>
                <a:cs typeface="Oswald"/>
                <a:sym typeface="Oswald"/>
              </a:rPr>
              <a:t>Partnership Principles for University and Nonprofit Collaboration</a:t>
            </a:r>
            <a:endParaRPr dirty="0"/>
          </a:p>
        </p:txBody>
      </p:sp>
      <p:sp>
        <p:nvSpPr>
          <p:cNvPr id="86" name="Google Shape;86;p1"/>
          <p:cNvSpPr txBox="1"/>
          <p:nvPr/>
        </p:nvSpPr>
        <p:spPr>
          <a:xfrm>
            <a:off x="328474" y="3881636"/>
            <a:ext cx="12186586" cy="3170058"/>
          </a:xfrm>
          <a:prstGeom prst="rect">
            <a:avLst/>
          </a:prstGeom>
          <a:noFill/>
          <a:ln>
            <a:noFill/>
          </a:ln>
        </p:spPr>
        <p:txBody>
          <a:bodyPr spcFirstLastPara="1" wrap="square" lIns="91425" tIns="45700" rIns="91425" bIns="45700" anchor="t" anchorCtr="0">
            <a:spAutoFit/>
          </a:bodyPr>
          <a:lstStyle/>
          <a:p>
            <a:pPr lvl="0"/>
            <a:r>
              <a:rPr lang="en-US" sz="2800" dirty="0">
                <a:solidFill>
                  <a:schemeClr val="lt1"/>
                </a:solidFill>
                <a:latin typeface="Oswald"/>
                <a:ea typeface="Oswald"/>
                <a:cs typeface="Oswald"/>
                <a:sym typeface="Oswald"/>
              </a:rPr>
              <a:t>Robbie Waters Robichau, Ph.D.</a:t>
            </a:r>
            <a:endParaRPr lang="en-US" sz="2400" dirty="0"/>
          </a:p>
          <a:p>
            <a:pPr lvl="0"/>
            <a:r>
              <a:rPr lang="en-US" sz="2400" dirty="0">
                <a:solidFill>
                  <a:schemeClr val="lt1"/>
                </a:solidFill>
                <a:latin typeface="Oswald"/>
                <a:sym typeface="Oswald"/>
              </a:rPr>
              <a:t>Associate Professor</a:t>
            </a:r>
            <a:endParaRPr lang="en-US" sz="2400" dirty="0"/>
          </a:p>
          <a:p>
            <a:pPr lvl="0"/>
            <a:r>
              <a:rPr lang="en-US" sz="2400" dirty="0">
                <a:solidFill>
                  <a:schemeClr val="lt1"/>
                </a:solidFill>
                <a:latin typeface="Oswald"/>
                <a:ea typeface="Oswald"/>
                <a:cs typeface="Oswald"/>
                <a:sym typeface="Oswald"/>
              </a:rPr>
              <a:t>Director of the Graduate Certificate Program in Nonprofit Management </a:t>
            </a:r>
          </a:p>
          <a:p>
            <a:pPr lvl="0"/>
            <a:endParaRPr lang="en-US" sz="2400" dirty="0">
              <a:solidFill>
                <a:srgbClr val="D8D8D8"/>
              </a:solidFill>
              <a:latin typeface="Oswald"/>
              <a:ea typeface="Oswald"/>
              <a:cs typeface="Oswald"/>
              <a:sym typeface="Oswald"/>
            </a:endParaRPr>
          </a:p>
          <a:p>
            <a:pPr marL="0" marR="0" lvl="0" indent="0" algn="l" rtl="0">
              <a:spcBef>
                <a:spcPts val="0"/>
              </a:spcBef>
              <a:spcAft>
                <a:spcPts val="0"/>
              </a:spcAft>
              <a:buNone/>
            </a:pPr>
            <a:r>
              <a:rPr lang="en-US" sz="2800" dirty="0">
                <a:solidFill>
                  <a:schemeClr val="lt1"/>
                </a:solidFill>
                <a:latin typeface="Oswald"/>
                <a:ea typeface="Oswald"/>
                <a:cs typeface="Oswald"/>
                <a:sym typeface="Oswald"/>
              </a:rPr>
              <a:t>Kenneth Anderson Taylor, Ph.D.</a:t>
            </a:r>
            <a:endParaRPr sz="2800" dirty="0">
              <a:solidFill>
                <a:schemeClr val="lt1"/>
              </a:solidFill>
              <a:latin typeface="Oswald"/>
              <a:ea typeface="Oswald"/>
              <a:cs typeface="Oswald"/>
              <a:sym typeface="Oswald"/>
            </a:endParaRPr>
          </a:p>
          <a:p>
            <a:pPr marL="0" marR="0" lvl="0" indent="0" algn="l" rtl="0">
              <a:spcBef>
                <a:spcPts val="0"/>
              </a:spcBef>
              <a:spcAft>
                <a:spcPts val="0"/>
              </a:spcAft>
              <a:buNone/>
            </a:pPr>
            <a:r>
              <a:rPr lang="en-US" sz="2400" dirty="0">
                <a:solidFill>
                  <a:schemeClr val="lt1"/>
                </a:solidFill>
                <a:latin typeface="Oswald"/>
                <a:ea typeface="Oswald"/>
                <a:cs typeface="Oswald"/>
                <a:sym typeface="Oswald"/>
              </a:rPr>
              <a:t>Associate Professor of the Practice </a:t>
            </a:r>
          </a:p>
          <a:p>
            <a:pPr marL="0" marR="0" lvl="0" indent="0" algn="l" rtl="0">
              <a:spcBef>
                <a:spcPts val="0"/>
              </a:spcBef>
              <a:spcAft>
                <a:spcPts val="0"/>
              </a:spcAft>
              <a:buNone/>
            </a:pPr>
            <a:r>
              <a:rPr lang="en-US" sz="2400" dirty="0">
                <a:solidFill>
                  <a:schemeClr val="lt1"/>
                </a:solidFill>
                <a:latin typeface="Oswald"/>
                <a:ea typeface="Oswald"/>
                <a:cs typeface="Oswald"/>
                <a:sym typeface="Oswald"/>
              </a:rPr>
              <a:t>Center Director of Outreach &amp; Professional Development</a:t>
            </a:r>
            <a:endParaRPr sz="2400" dirty="0">
              <a:solidFill>
                <a:schemeClr val="lt1"/>
              </a:solidFill>
              <a:latin typeface="Oswald"/>
              <a:ea typeface="Oswald"/>
              <a:cs typeface="Oswald"/>
              <a:sym typeface="Oswald"/>
            </a:endParaRPr>
          </a:p>
          <a:p>
            <a:pPr marL="0" marR="0" lvl="0" indent="0" algn="l" rtl="0">
              <a:spcBef>
                <a:spcPts val="0"/>
              </a:spcBef>
              <a:spcAft>
                <a:spcPts val="0"/>
              </a:spcAft>
              <a:buNone/>
            </a:pPr>
            <a:endParaRPr sz="2400" dirty="0">
              <a:solidFill>
                <a:schemeClr val="lt1"/>
              </a:solidFill>
              <a:latin typeface="Oswald"/>
              <a:ea typeface="Oswald"/>
              <a:cs typeface="Oswald"/>
              <a:sym typeface="Oswald"/>
            </a:endParaRPr>
          </a:p>
        </p:txBody>
      </p:sp>
      <p:sp>
        <p:nvSpPr>
          <p:cNvPr id="87" name="Google Shape;87;p1"/>
          <p:cNvSpPr txBox="1"/>
          <p:nvPr/>
        </p:nvSpPr>
        <p:spPr>
          <a:xfrm>
            <a:off x="10184235" y="3429000"/>
            <a:ext cx="200776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lt1"/>
                </a:solidFill>
                <a:latin typeface="Calibri"/>
                <a:ea typeface="Calibri"/>
                <a:cs typeface="Calibri"/>
                <a:sym typeface="Calibri"/>
              </a:rPr>
              <a:t>March 27, 2024</a:t>
            </a:r>
            <a:endParaRPr dirty="0"/>
          </a:p>
          <a:p>
            <a:pPr marL="0" marR="0" lvl="0" indent="0" algn="l" rtl="0">
              <a:spcBef>
                <a:spcPts val="0"/>
              </a:spcBef>
              <a:spcAft>
                <a:spcPts val="0"/>
              </a:spcAft>
              <a:buNone/>
            </a:pPr>
            <a:r>
              <a:rPr lang="en-US" sz="1800" dirty="0">
                <a:solidFill>
                  <a:schemeClr val="lt1"/>
                </a:solidFill>
                <a:latin typeface="Calibri"/>
                <a:ea typeface="Calibri"/>
                <a:cs typeface="Calibri"/>
                <a:sym typeface="Calibri"/>
              </a:rPr>
              <a:t>12:00-1:00PM CST </a:t>
            </a:r>
            <a:endParaRPr sz="1800"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pic>
        <p:nvPicPr>
          <p:cNvPr id="200" name="Google Shape;200;p10"/>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201" name="Google Shape;201;p10"/>
          <p:cNvSpPr txBox="1"/>
          <p:nvPr/>
        </p:nvSpPr>
        <p:spPr>
          <a:xfrm>
            <a:off x="-1" y="321862"/>
            <a:ext cx="12130481" cy="5232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a:solidFill>
                  <a:srgbClr val="500000"/>
                </a:solidFill>
                <a:latin typeface="Oswald"/>
                <a:ea typeface="Oswald"/>
                <a:cs typeface="Oswald"/>
                <a:sym typeface="Oswald"/>
              </a:rPr>
              <a:t> </a:t>
            </a:r>
            <a:endParaRPr/>
          </a:p>
        </p:txBody>
      </p:sp>
      <p:sp>
        <p:nvSpPr>
          <p:cNvPr id="202" name="Google Shape;202;p10"/>
          <p:cNvSpPr txBox="1">
            <a:spLocks noGrp="1"/>
          </p:cNvSpPr>
          <p:nvPr>
            <p:ph type="ctrTitle"/>
          </p:nvPr>
        </p:nvSpPr>
        <p:spPr>
          <a:xfrm>
            <a:off x="-61100" y="2133819"/>
            <a:ext cx="12253200" cy="907800"/>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None/>
            </a:pPr>
            <a:r>
              <a:rPr lang="en-US"/>
              <a:t>Open Discussion</a:t>
            </a:r>
            <a:endParaRPr/>
          </a:p>
        </p:txBody>
      </p:sp>
      <p:sp>
        <p:nvSpPr>
          <p:cNvPr id="203" name="Google Shape;203;p10"/>
          <p:cNvSpPr txBox="1">
            <a:spLocks noGrp="1"/>
          </p:cNvSpPr>
          <p:nvPr>
            <p:ph type="subTitle" idx="1"/>
          </p:nvPr>
        </p:nvSpPr>
        <p:spPr>
          <a:xfrm>
            <a:off x="1524000" y="3338383"/>
            <a:ext cx="9144000" cy="19194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4000"/>
              <a:buNone/>
            </a:pPr>
            <a:r>
              <a:rPr lang="en-US" sz="4000"/>
              <a:t>Question and Answer Session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pic>
        <p:nvPicPr>
          <p:cNvPr id="208" name="Google Shape;208;g28b25cf4ae8_0_27"/>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209" name="Google Shape;209;g28b25cf4ae8_0_27"/>
          <p:cNvSpPr txBox="1"/>
          <p:nvPr/>
        </p:nvSpPr>
        <p:spPr>
          <a:xfrm>
            <a:off x="-1" y="321862"/>
            <a:ext cx="12130500" cy="14469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a:solidFill>
                  <a:srgbClr val="500000"/>
                </a:solidFill>
                <a:latin typeface="Oswald"/>
                <a:ea typeface="Oswald"/>
                <a:cs typeface="Oswald"/>
                <a:sym typeface="Oswald"/>
              </a:rPr>
              <a:t>Upcoming Events</a:t>
            </a:r>
            <a:endParaRPr sz="4400">
              <a:solidFill>
                <a:srgbClr val="500000"/>
              </a:solidFill>
              <a:latin typeface="Oswald"/>
              <a:ea typeface="Oswald"/>
              <a:cs typeface="Oswald"/>
              <a:sym typeface="Oswald"/>
            </a:endParaRPr>
          </a:p>
          <a:p>
            <a:pPr marL="0" marR="0" lvl="0" indent="0" algn="ctr" rtl="0">
              <a:spcBef>
                <a:spcPts val="0"/>
              </a:spcBef>
              <a:spcAft>
                <a:spcPts val="0"/>
              </a:spcAft>
              <a:buNone/>
            </a:pPr>
            <a:endParaRPr sz="4400">
              <a:solidFill>
                <a:srgbClr val="500000"/>
              </a:solidFill>
              <a:latin typeface="Oswald"/>
              <a:ea typeface="Oswald"/>
              <a:cs typeface="Oswald"/>
              <a:sym typeface="Oswald"/>
            </a:endParaRPr>
          </a:p>
        </p:txBody>
      </p:sp>
      <p:sp>
        <p:nvSpPr>
          <p:cNvPr id="210" name="Google Shape;210;g28b25cf4ae8_0_27"/>
          <p:cNvSpPr txBox="1"/>
          <p:nvPr/>
        </p:nvSpPr>
        <p:spPr>
          <a:xfrm>
            <a:off x="-61089" y="1818409"/>
            <a:ext cx="12253200" cy="461700"/>
          </a:xfrm>
          <a:prstGeom prst="rect">
            <a:avLst/>
          </a:prstGeom>
          <a:noFill/>
          <a:ln>
            <a:noFill/>
          </a:ln>
        </p:spPr>
        <p:txBody>
          <a:bodyPr spcFirstLastPara="1" wrap="square" lIns="91425" tIns="45700" rIns="91425" bIns="45700" anchor="t" anchorCtr="0">
            <a:spAutoFit/>
          </a:bodyPr>
          <a:lstStyle/>
          <a:p>
            <a:pPr marL="342900" marR="0" lvl="0" indent="-190500" algn="l" rtl="0">
              <a:spcBef>
                <a:spcPts val="0"/>
              </a:spcBef>
              <a:spcAft>
                <a:spcPts val="0"/>
              </a:spcAft>
              <a:buClr>
                <a:schemeClr val="dk1"/>
              </a:buClr>
              <a:buSzPts val="2400"/>
              <a:buFont typeface="Arial"/>
              <a:buNone/>
            </a:pPr>
            <a:endParaRPr sz="2400">
              <a:solidFill>
                <a:schemeClr val="dk1"/>
              </a:solidFill>
              <a:latin typeface="Oswald"/>
              <a:ea typeface="Oswald"/>
              <a:cs typeface="Oswald"/>
              <a:sym typeface="Oswald"/>
            </a:endParaRPr>
          </a:p>
        </p:txBody>
      </p:sp>
      <p:sp>
        <p:nvSpPr>
          <p:cNvPr id="211" name="Google Shape;211;g28b25cf4ae8_0_27"/>
          <p:cNvSpPr txBox="1"/>
          <p:nvPr/>
        </p:nvSpPr>
        <p:spPr>
          <a:xfrm>
            <a:off x="253650" y="1459000"/>
            <a:ext cx="11684700" cy="4082700"/>
          </a:xfrm>
          <a:prstGeom prst="rect">
            <a:avLst/>
          </a:prstGeom>
          <a:noFill/>
          <a:ln>
            <a:noFill/>
          </a:ln>
        </p:spPr>
        <p:txBody>
          <a:bodyPr spcFirstLastPara="1" wrap="square" lIns="91425" tIns="91425" rIns="91425" bIns="91425" anchor="t" anchorCtr="0">
            <a:noAutofit/>
          </a:bodyPr>
          <a:lstStyle/>
          <a:p>
            <a:pPr marL="457200" lvl="0" indent="-425450" algn="l" rtl="0">
              <a:spcBef>
                <a:spcPts val="0"/>
              </a:spcBef>
              <a:spcAft>
                <a:spcPts val="0"/>
              </a:spcAft>
              <a:buSzPts val="3100"/>
              <a:buFont typeface="Oswald Medium"/>
              <a:buChar char="●"/>
            </a:pPr>
            <a:r>
              <a:rPr lang="en-US" sz="3100" dirty="0">
                <a:latin typeface="Oswald Medium"/>
                <a:ea typeface="Oswald Medium"/>
                <a:cs typeface="Oswald Medium"/>
                <a:sym typeface="Oswald Medium"/>
              </a:rPr>
              <a:t>April Webinar </a:t>
            </a:r>
            <a:r>
              <a:rPr lang="en-US" sz="3100" dirty="0">
                <a:solidFill>
                  <a:schemeClr val="dk1"/>
                </a:solidFill>
                <a:latin typeface="Oswald"/>
                <a:ea typeface="Oswald"/>
                <a:cs typeface="Oswald"/>
                <a:sym typeface="Oswald"/>
              </a:rPr>
              <a:t>| Millennial Philanthropy – Engaging the Next Generation of Volunteers and Donors - </a:t>
            </a:r>
            <a:r>
              <a:rPr lang="en-US" sz="3100" i="1" dirty="0">
                <a:solidFill>
                  <a:schemeClr val="dk1"/>
                </a:solidFill>
                <a:latin typeface="Oswald"/>
                <a:ea typeface="Oswald"/>
                <a:cs typeface="Oswald"/>
                <a:sym typeface="Oswald"/>
              </a:rPr>
              <a:t>April 25th</a:t>
            </a:r>
            <a:r>
              <a:rPr lang="en-US" sz="3100" dirty="0">
                <a:solidFill>
                  <a:schemeClr val="dk1"/>
                </a:solidFill>
                <a:latin typeface="Oswald"/>
                <a:ea typeface="Oswald"/>
                <a:cs typeface="Oswald"/>
                <a:sym typeface="Oswald"/>
              </a:rPr>
              <a:t> </a:t>
            </a:r>
            <a:endParaRPr sz="3100" dirty="0">
              <a:latin typeface="Oswald"/>
              <a:ea typeface="Oswald"/>
              <a:cs typeface="Oswald"/>
              <a:sym typeface="Oswald"/>
            </a:endParaRPr>
          </a:p>
          <a:p>
            <a:pPr marL="914400" lvl="1" indent="-425450" algn="l" rtl="0">
              <a:spcBef>
                <a:spcPts val="0"/>
              </a:spcBef>
              <a:spcAft>
                <a:spcPts val="0"/>
              </a:spcAft>
              <a:buSzPts val="3100"/>
              <a:buFont typeface="Oswald Light"/>
              <a:buChar char="○"/>
            </a:pPr>
            <a:r>
              <a:rPr lang="en-US" sz="3300" dirty="0">
                <a:latin typeface="Oswald Light"/>
                <a:ea typeface="Oswald Light"/>
                <a:cs typeface="Oswald Light"/>
                <a:sym typeface="Oswald Light"/>
              </a:rPr>
              <a:t>12 - 1 p.m. | Virtual </a:t>
            </a:r>
            <a:br>
              <a:rPr lang="en-US" sz="3100" dirty="0">
                <a:latin typeface="Oswald Light"/>
                <a:ea typeface="Oswald Light"/>
                <a:cs typeface="Oswald Light"/>
                <a:sym typeface="Oswald Light"/>
              </a:rPr>
            </a:br>
            <a:endParaRPr sz="1500" dirty="0">
              <a:latin typeface="Oswald Light"/>
              <a:ea typeface="Oswald Light"/>
              <a:cs typeface="Oswald Light"/>
              <a:sym typeface="Oswald Light"/>
            </a:endParaRPr>
          </a:p>
          <a:p>
            <a:pPr marL="457200" lvl="0" indent="-425450" algn="l" rtl="0">
              <a:spcBef>
                <a:spcPts val="0"/>
              </a:spcBef>
              <a:spcAft>
                <a:spcPts val="0"/>
              </a:spcAft>
              <a:buSzPts val="3100"/>
              <a:buFont typeface="Oswald Medium"/>
              <a:buChar char="●"/>
            </a:pPr>
            <a:r>
              <a:rPr lang="en-US" sz="3100" dirty="0">
                <a:latin typeface="Oswald Medium"/>
                <a:ea typeface="Oswald Medium"/>
                <a:cs typeface="Oswald Medium"/>
                <a:sym typeface="Oswald Medium"/>
              </a:rPr>
              <a:t>Continuing &amp; Professional Education Certificates</a:t>
            </a:r>
            <a:r>
              <a:rPr lang="en-US" sz="3100" dirty="0">
                <a:latin typeface="Oswald"/>
                <a:ea typeface="Oswald"/>
                <a:cs typeface="Oswald"/>
                <a:sym typeface="Oswald"/>
              </a:rPr>
              <a:t> – </a:t>
            </a:r>
            <a:r>
              <a:rPr lang="en-US" sz="3100" i="1" dirty="0">
                <a:latin typeface="Oswald"/>
                <a:ea typeface="Oswald"/>
                <a:cs typeface="Oswald"/>
                <a:sym typeface="Oswald"/>
              </a:rPr>
              <a:t>September 18</a:t>
            </a:r>
            <a:r>
              <a:rPr lang="en-US" sz="3100" i="1" baseline="30000" dirty="0">
                <a:latin typeface="Oswald"/>
                <a:ea typeface="Oswald"/>
                <a:cs typeface="Oswald"/>
                <a:sym typeface="Oswald"/>
              </a:rPr>
              <a:t>th</a:t>
            </a:r>
          </a:p>
          <a:p>
            <a:pPr marL="457200" lvl="1" indent="-425450">
              <a:buSzPts val="3100"/>
              <a:buFont typeface="Oswald Medium"/>
              <a:buChar char="●"/>
            </a:pPr>
            <a:endParaRPr lang="en-US" sz="3100" i="1" baseline="30000" dirty="0">
              <a:latin typeface="Oswald"/>
              <a:ea typeface="Oswald"/>
              <a:cs typeface="Oswald"/>
              <a:sym typeface="Oswald"/>
            </a:endParaRPr>
          </a:p>
          <a:p>
            <a:pPr marL="488950" lvl="6" indent="-457200">
              <a:buSzPts val="3100"/>
              <a:buFont typeface="Arial" panose="020B0604020202020204" pitchFamily="34" charset="0"/>
              <a:buChar char="•"/>
            </a:pPr>
            <a:endParaRPr lang="en-US" sz="3100" i="1" baseline="30000" dirty="0">
              <a:latin typeface="Oswald"/>
              <a:ea typeface="Oswald"/>
              <a:cs typeface="Oswald"/>
              <a:sym typeface="Oswald"/>
            </a:endParaRPr>
          </a:p>
          <a:p>
            <a:pPr marL="457200" lvl="5" indent="-425450">
              <a:buSzPts val="3100"/>
              <a:buFont typeface="Oswald Medium"/>
              <a:buChar char="●"/>
            </a:pPr>
            <a:endParaRPr lang="en-US" sz="3100" i="1" dirty="0">
              <a:latin typeface="Oswald"/>
              <a:ea typeface="Oswald"/>
              <a:cs typeface="Oswald"/>
              <a:sym typeface="Oswald"/>
            </a:endParaRPr>
          </a:p>
        </p:txBody>
      </p:sp>
      <p:sp>
        <p:nvSpPr>
          <p:cNvPr id="2" name="TextBox 1">
            <a:extLst>
              <a:ext uri="{FF2B5EF4-FFF2-40B4-BE49-F238E27FC236}">
                <a16:creationId xmlns:a16="http://schemas.microsoft.com/office/drawing/2014/main" id="{76B360E5-1068-F3DA-819B-F9420A891550}"/>
              </a:ext>
            </a:extLst>
          </p:cNvPr>
          <p:cNvSpPr txBox="1"/>
          <p:nvPr/>
        </p:nvSpPr>
        <p:spPr>
          <a:xfrm>
            <a:off x="763479" y="3701988"/>
            <a:ext cx="8531441" cy="1200329"/>
          </a:xfrm>
          <a:prstGeom prst="rect">
            <a:avLst/>
          </a:prstGeom>
          <a:noFill/>
        </p:spPr>
        <p:txBody>
          <a:bodyPr wrap="square" rtlCol="0">
            <a:spAutoFit/>
          </a:bodyPr>
          <a:lstStyle/>
          <a:p>
            <a:pPr marL="342900" indent="-342900">
              <a:buFont typeface="Courier New" panose="02070309020205020404" pitchFamily="49" charset="0"/>
              <a:buChar char="o"/>
            </a:pPr>
            <a:r>
              <a:rPr lang="en-US" sz="2400" dirty="0">
                <a:latin typeface="Oswald Light" pitchFamily="2" charset="0"/>
              </a:rPr>
              <a:t>Certificate in Nonprofit Leadership</a:t>
            </a:r>
          </a:p>
          <a:p>
            <a:pPr marL="342900" indent="-342900">
              <a:buFont typeface="Courier New" panose="02070309020205020404" pitchFamily="49" charset="0"/>
              <a:buChar char="o"/>
            </a:pPr>
            <a:r>
              <a:rPr lang="en-US" sz="2400" dirty="0">
                <a:latin typeface="Oswald Light" pitchFamily="2" charset="0"/>
              </a:rPr>
              <a:t>Certificate in Social Justice Leadership</a:t>
            </a:r>
          </a:p>
          <a:p>
            <a:pPr marL="342900" indent="-342900">
              <a:buFont typeface="Courier New" panose="02070309020205020404" pitchFamily="49" charset="0"/>
              <a:buChar char="o"/>
            </a:pPr>
            <a:r>
              <a:rPr lang="en-US" sz="2400" dirty="0">
                <a:latin typeface="Oswald Light" pitchFamily="2" charset="0"/>
              </a:rPr>
              <a:t>Certificate in Fundraising Leadership</a:t>
            </a:r>
          </a:p>
        </p:txBody>
      </p:sp>
      <p:sp>
        <p:nvSpPr>
          <p:cNvPr id="4" name="TextBox 3">
            <a:extLst>
              <a:ext uri="{FF2B5EF4-FFF2-40B4-BE49-F238E27FC236}">
                <a16:creationId xmlns:a16="http://schemas.microsoft.com/office/drawing/2014/main" id="{A1C4E76F-5711-1E11-5523-04FFA08E6BE6}"/>
              </a:ext>
            </a:extLst>
          </p:cNvPr>
          <p:cNvSpPr txBox="1"/>
          <p:nvPr/>
        </p:nvSpPr>
        <p:spPr>
          <a:xfrm>
            <a:off x="3000652" y="3277331"/>
            <a:ext cx="6125592" cy="307777"/>
          </a:xfrm>
          <a:prstGeom prst="rect">
            <a:avLst/>
          </a:prstGeom>
          <a:noFill/>
        </p:spPr>
        <p:txBody>
          <a:bodyPr wrap="square">
            <a:spAutoFit/>
          </a:bodyPr>
          <a:lstStyle/>
          <a:p>
            <a:endParaRPr lang="en-US" dirty="0"/>
          </a:p>
        </p:txBody>
      </p:sp>
      <p:pic>
        <p:nvPicPr>
          <p:cNvPr id="6" name="Picture 5" descr="A qr code on a white background&#10;&#10;Description automatically generated">
            <a:extLst>
              <a:ext uri="{FF2B5EF4-FFF2-40B4-BE49-F238E27FC236}">
                <a16:creationId xmlns:a16="http://schemas.microsoft.com/office/drawing/2014/main" id="{F2638C09-C1DF-3BB4-4DA4-B2CB3DC71D20}"/>
              </a:ext>
            </a:extLst>
          </p:cNvPr>
          <p:cNvPicPr>
            <a:picLocks noChangeAspect="1"/>
          </p:cNvPicPr>
          <p:nvPr/>
        </p:nvPicPr>
        <p:blipFill>
          <a:blip r:embed="rId4"/>
          <a:stretch>
            <a:fillRect/>
          </a:stretch>
        </p:blipFill>
        <p:spPr>
          <a:xfrm>
            <a:off x="9609658" y="4190260"/>
            <a:ext cx="1768118" cy="176811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pic>
        <p:nvPicPr>
          <p:cNvPr id="216" name="Google Shape;216;p11"/>
          <p:cNvPicPr preferRelativeResize="0"/>
          <p:nvPr/>
        </p:nvPicPr>
        <p:blipFill rotWithShape="1">
          <a:blip r:embed="rId3">
            <a:alphaModFix/>
          </a:blip>
          <a:srcRect/>
          <a:stretch/>
        </p:blipFill>
        <p:spPr>
          <a:xfrm>
            <a:off x="-263471" y="0"/>
            <a:ext cx="12528739" cy="7462435"/>
          </a:xfrm>
          <a:prstGeom prst="rect">
            <a:avLst/>
          </a:prstGeom>
          <a:noFill/>
          <a:ln>
            <a:noFill/>
          </a:ln>
        </p:spPr>
      </p:pic>
      <p:sp>
        <p:nvSpPr>
          <p:cNvPr id="217" name="Google Shape;217;p11"/>
          <p:cNvSpPr txBox="1"/>
          <p:nvPr/>
        </p:nvSpPr>
        <p:spPr>
          <a:xfrm>
            <a:off x="-263471" y="3011645"/>
            <a:ext cx="12528739" cy="17542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sz="3000" dirty="0">
              <a:solidFill>
                <a:schemeClr val="lt1"/>
              </a:solidFill>
              <a:latin typeface="Oswald"/>
              <a:ea typeface="Oswald"/>
              <a:cs typeface="Oswald"/>
              <a:sym typeface="Oswald"/>
            </a:endParaRPr>
          </a:p>
          <a:p>
            <a:pPr marL="0" marR="0" lvl="0" indent="0" algn="ctr" rtl="0">
              <a:spcBef>
                <a:spcPts val="0"/>
              </a:spcBef>
              <a:spcAft>
                <a:spcPts val="0"/>
              </a:spcAft>
              <a:buNone/>
            </a:pPr>
            <a:r>
              <a:rPr lang="en-US" sz="2400" dirty="0">
                <a:solidFill>
                  <a:schemeClr val="lt1"/>
                </a:solidFill>
                <a:latin typeface="Oswald"/>
                <a:ea typeface="Oswald"/>
                <a:cs typeface="Oswald"/>
                <a:sym typeface="Oswald"/>
                <a:hlinkClick r:id="rId4"/>
              </a:rPr>
              <a:t>bushschool.nonprofitmanagement@tamu.edu</a:t>
            </a:r>
            <a:br>
              <a:rPr lang="en-US" sz="2400" dirty="0">
                <a:solidFill>
                  <a:schemeClr val="lt1"/>
                </a:solidFill>
                <a:latin typeface="Oswald"/>
                <a:ea typeface="Oswald"/>
                <a:cs typeface="Oswald"/>
                <a:sym typeface="Oswald"/>
              </a:rPr>
            </a:br>
            <a:r>
              <a:rPr lang="en-US" sz="2400" dirty="0">
                <a:solidFill>
                  <a:schemeClr val="lt1"/>
                </a:solidFill>
                <a:latin typeface="Oswald"/>
                <a:ea typeface="Oswald"/>
                <a:cs typeface="Oswald"/>
                <a:sym typeface="Oswald"/>
              </a:rPr>
              <a:t>bush.tamu.edu/nonprofit/</a:t>
            </a:r>
            <a:br>
              <a:rPr lang="en-US" sz="3000" dirty="0">
                <a:solidFill>
                  <a:schemeClr val="lt1"/>
                </a:solidFill>
                <a:latin typeface="Oswald"/>
                <a:ea typeface="Oswald"/>
                <a:cs typeface="Oswald"/>
                <a:sym typeface="Oswald"/>
              </a:rPr>
            </a:br>
            <a:endParaRPr sz="3000" dirty="0">
              <a:solidFill>
                <a:schemeClr val="lt1"/>
              </a:solidFill>
              <a:latin typeface="Oswald"/>
              <a:ea typeface="Oswald"/>
              <a:cs typeface="Oswald"/>
              <a:sym typeface="Oswald"/>
            </a:endParaRPr>
          </a:p>
        </p:txBody>
      </p:sp>
      <p:sp>
        <p:nvSpPr>
          <p:cNvPr id="218" name="Google Shape;218;p11"/>
          <p:cNvSpPr txBox="1"/>
          <p:nvPr/>
        </p:nvSpPr>
        <p:spPr>
          <a:xfrm>
            <a:off x="-57996" y="395237"/>
            <a:ext cx="12117900" cy="923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a:solidFill>
                  <a:schemeClr val="lt1"/>
                </a:solidFill>
                <a:latin typeface="Oswald"/>
                <a:ea typeface="Oswald"/>
                <a:cs typeface="Oswald"/>
                <a:sym typeface="Oswald"/>
              </a:rPr>
              <a:t>Connect with Us! </a:t>
            </a:r>
            <a:endParaRPr sz="2400">
              <a:solidFill>
                <a:schemeClr val="lt1"/>
              </a:solidFill>
              <a:latin typeface="Oswald"/>
              <a:ea typeface="Oswald"/>
              <a:cs typeface="Oswald"/>
              <a:sym typeface="Oswald"/>
            </a:endParaRPr>
          </a:p>
        </p:txBody>
      </p:sp>
      <p:sp>
        <p:nvSpPr>
          <p:cNvPr id="219" name="Google Shape;219;p11"/>
          <p:cNvSpPr/>
          <p:nvPr/>
        </p:nvSpPr>
        <p:spPr>
          <a:xfrm>
            <a:off x="2635134" y="5970907"/>
            <a:ext cx="67850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Calibri"/>
                <a:ea typeface="Calibri"/>
                <a:cs typeface="Calibri"/>
                <a:sym typeface="Calibri"/>
              </a:rPr>
              <a:t> </a:t>
            </a:r>
            <a:endParaRPr/>
          </a:p>
        </p:txBody>
      </p:sp>
      <p:pic>
        <p:nvPicPr>
          <p:cNvPr id="220" name="Google Shape;220;p11"/>
          <p:cNvPicPr preferRelativeResize="0"/>
          <p:nvPr/>
        </p:nvPicPr>
        <p:blipFill rotWithShape="1">
          <a:blip r:embed="rId5">
            <a:alphaModFix/>
          </a:blip>
          <a:srcRect/>
          <a:stretch/>
        </p:blipFill>
        <p:spPr>
          <a:xfrm>
            <a:off x="3313641" y="1421196"/>
            <a:ext cx="1979560" cy="1979560"/>
          </a:xfrm>
          <a:prstGeom prst="rect">
            <a:avLst/>
          </a:prstGeom>
          <a:noFill/>
          <a:ln>
            <a:noFill/>
          </a:ln>
        </p:spPr>
      </p:pic>
      <p:sp>
        <p:nvSpPr>
          <p:cNvPr id="221" name="Google Shape;221;p11"/>
          <p:cNvSpPr txBox="1"/>
          <p:nvPr/>
        </p:nvSpPr>
        <p:spPr>
          <a:xfrm>
            <a:off x="5590415" y="1954150"/>
            <a:ext cx="43710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dirty="0">
                <a:solidFill>
                  <a:schemeClr val="lt1"/>
                </a:solidFill>
                <a:latin typeface="Oswald"/>
                <a:ea typeface="Oswald"/>
                <a:cs typeface="Oswald"/>
                <a:sym typeface="Oswald"/>
              </a:rPr>
              <a:t>@CNPatbushschool</a:t>
            </a:r>
            <a:endParaRPr sz="3600" dirty="0">
              <a:solidFill>
                <a:schemeClr val="lt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Google Shape;92;p2"/>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93" name="Google Shape;93;p2"/>
          <p:cNvSpPr txBox="1"/>
          <p:nvPr/>
        </p:nvSpPr>
        <p:spPr>
          <a:xfrm>
            <a:off x="-1" y="321862"/>
            <a:ext cx="12130481" cy="76944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a:solidFill>
                  <a:srgbClr val="500000"/>
                </a:solidFill>
                <a:latin typeface="Oswald"/>
                <a:ea typeface="Oswald"/>
                <a:cs typeface="Oswald"/>
                <a:sym typeface="Oswald"/>
              </a:rPr>
              <a:t>Agenda</a:t>
            </a:r>
            <a:endParaRPr/>
          </a:p>
        </p:txBody>
      </p:sp>
      <p:sp>
        <p:nvSpPr>
          <p:cNvPr id="94" name="Google Shape;94;p2"/>
          <p:cNvSpPr txBox="1"/>
          <p:nvPr/>
        </p:nvSpPr>
        <p:spPr>
          <a:xfrm>
            <a:off x="301841" y="1604647"/>
            <a:ext cx="12192000" cy="3908722"/>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About Us</a:t>
            </a:r>
          </a:p>
          <a:p>
            <a:pPr marL="342900" marR="0" lvl="0" indent="-342900" algn="l" rtl="0">
              <a:spcBef>
                <a:spcPts val="0"/>
              </a:spcBef>
              <a:spcAft>
                <a:spcPts val="0"/>
              </a:spcAft>
              <a:buClr>
                <a:schemeClr val="dk1"/>
              </a:buClr>
              <a:buSzPts val="2400"/>
              <a:buFont typeface="Arial"/>
              <a:buChar char="•"/>
            </a:pPr>
            <a:endParaRPr sz="800" dirty="0"/>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Speaker Introduction</a:t>
            </a:r>
          </a:p>
          <a:p>
            <a:pPr marL="342900" marR="0" lvl="0" indent="-342900" algn="l" rtl="0">
              <a:spcBef>
                <a:spcPts val="0"/>
              </a:spcBef>
              <a:spcAft>
                <a:spcPts val="0"/>
              </a:spcAft>
              <a:buClr>
                <a:schemeClr val="dk1"/>
              </a:buClr>
              <a:buSzPts val="2400"/>
              <a:buFont typeface="Arial"/>
              <a:buChar char="•"/>
            </a:pPr>
            <a:endParaRPr sz="800" dirty="0"/>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Cross-Sector Collaboration</a:t>
            </a:r>
          </a:p>
          <a:p>
            <a:pPr marL="342900" marR="0" lvl="0" indent="-342900" algn="l" rtl="0">
              <a:spcBef>
                <a:spcPts val="0"/>
              </a:spcBef>
              <a:spcAft>
                <a:spcPts val="0"/>
              </a:spcAft>
              <a:buClr>
                <a:schemeClr val="dk1"/>
              </a:buClr>
              <a:buSzPts val="2400"/>
              <a:buFont typeface="Arial"/>
              <a:buChar char="•"/>
            </a:pPr>
            <a:endParaRPr sz="800" dirty="0"/>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Importance of University and Nonprofit Partnerships</a:t>
            </a:r>
          </a:p>
          <a:p>
            <a:pPr marL="342900" marR="0" lvl="0" indent="-342900" algn="l" rtl="0">
              <a:spcBef>
                <a:spcPts val="0"/>
              </a:spcBef>
              <a:spcAft>
                <a:spcPts val="0"/>
              </a:spcAft>
              <a:buClr>
                <a:schemeClr val="dk1"/>
              </a:buClr>
              <a:buSzPts val="2400"/>
              <a:buFont typeface="Arial"/>
              <a:buChar char="•"/>
            </a:pPr>
            <a:endParaRPr sz="800" dirty="0"/>
          </a:p>
          <a:p>
            <a:pPr marL="342900" marR="0" lvl="0" indent="-342900" algn="l" rtl="0">
              <a:spcBef>
                <a:spcPts val="0"/>
              </a:spcBef>
              <a:spcAft>
                <a:spcPts val="0"/>
              </a:spcAft>
              <a:buClr>
                <a:schemeClr val="dk1"/>
              </a:buClr>
              <a:buSzPts val="2400"/>
              <a:buFont typeface="Arial"/>
              <a:buChar char="•"/>
            </a:pPr>
            <a:r>
              <a:rPr lang="en-US" sz="2400" b="0" i="0" u="none" strike="noStrike" cap="none" dirty="0">
                <a:solidFill>
                  <a:schemeClr val="dk1"/>
                </a:solidFill>
                <a:latin typeface="Oswald"/>
                <a:ea typeface="Oswald"/>
                <a:cs typeface="Oswald"/>
                <a:sym typeface="Oswald"/>
              </a:rPr>
              <a:t>Successful Components</a:t>
            </a:r>
          </a:p>
          <a:p>
            <a:pPr marL="342900" marR="0" lvl="0" indent="-342900" algn="l" rtl="0">
              <a:spcBef>
                <a:spcPts val="0"/>
              </a:spcBef>
              <a:spcAft>
                <a:spcPts val="0"/>
              </a:spcAft>
              <a:buClr>
                <a:schemeClr val="dk1"/>
              </a:buClr>
              <a:buSzPts val="2400"/>
              <a:buFont typeface="Arial"/>
              <a:buChar char="•"/>
            </a:pPr>
            <a:endParaRPr lang="en-US" sz="8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Individual Leadership Skills</a:t>
            </a:r>
          </a:p>
          <a:p>
            <a:pPr marL="342900" marR="0" lvl="0" indent="-342900" algn="l" rtl="0">
              <a:spcBef>
                <a:spcPts val="0"/>
              </a:spcBef>
              <a:spcAft>
                <a:spcPts val="0"/>
              </a:spcAft>
              <a:buClr>
                <a:schemeClr val="dk1"/>
              </a:buClr>
              <a:buSzPts val="2400"/>
              <a:buFont typeface="Arial"/>
              <a:buChar char="•"/>
            </a:pPr>
            <a:endParaRPr sz="8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Recent Learnings</a:t>
            </a:r>
          </a:p>
          <a:p>
            <a:pPr marL="342900" marR="0" lvl="0" indent="-342900" algn="l" rtl="0">
              <a:spcBef>
                <a:spcPts val="0"/>
              </a:spcBef>
              <a:spcAft>
                <a:spcPts val="0"/>
              </a:spcAft>
              <a:buClr>
                <a:schemeClr val="dk1"/>
              </a:buClr>
              <a:buSzPts val="2400"/>
              <a:buFont typeface="Arial"/>
              <a:buChar char="•"/>
            </a:pPr>
            <a:endParaRPr sz="800" dirty="0"/>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Open Discussion</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g28b25cf4ae8_0_8"/>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00" name="Google Shape;100;g28b25cf4ae8_0_8"/>
          <p:cNvSpPr txBox="1"/>
          <p:nvPr/>
        </p:nvSpPr>
        <p:spPr>
          <a:xfrm>
            <a:off x="-61089" y="1818409"/>
            <a:ext cx="12253200" cy="461700"/>
          </a:xfrm>
          <a:prstGeom prst="rect">
            <a:avLst/>
          </a:prstGeom>
          <a:noFill/>
          <a:ln>
            <a:noFill/>
          </a:ln>
        </p:spPr>
        <p:txBody>
          <a:bodyPr spcFirstLastPara="1" wrap="square" lIns="91425" tIns="45700" rIns="91425" bIns="45700" anchor="t" anchorCtr="0">
            <a:spAutoFit/>
          </a:bodyPr>
          <a:lstStyle/>
          <a:p>
            <a:pPr marL="342900" marR="0" lvl="0" indent="-190500" algn="l" rtl="0">
              <a:spcBef>
                <a:spcPts val="0"/>
              </a:spcBef>
              <a:spcAft>
                <a:spcPts val="0"/>
              </a:spcAft>
              <a:buClr>
                <a:schemeClr val="dk1"/>
              </a:buClr>
              <a:buSzPts val="2400"/>
              <a:buFont typeface="Arial"/>
              <a:buNone/>
            </a:pPr>
            <a:endParaRPr sz="2400">
              <a:solidFill>
                <a:schemeClr val="dk1"/>
              </a:solidFill>
              <a:latin typeface="Oswald"/>
              <a:ea typeface="Oswald"/>
              <a:cs typeface="Oswald"/>
              <a:sym typeface="Oswald"/>
            </a:endParaRPr>
          </a:p>
        </p:txBody>
      </p:sp>
      <p:pic>
        <p:nvPicPr>
          <p:cNvPr id="101" name="Google Shape;101;g28b25cf4ae8_0_8"/>
          <p:cNvPicPr preferRelativeResize="0"/>
          <p:nvPr/>
        </p:nvPicPr>
        <p:blipFill>
          <a:blip r:embed="rId4">
            <a:alphaModFix/>
          </a:blip>
          <a:stretch>
            <a:fillRect/>
          </a:stretch>
        </p:blipFill>
        <p:spPr>
          <a:xfrm>
            <a:off x="0" y="-2"/>
            <a:ext cx="12192001" cy="588320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106" name="Google Shape;106;g24da400a78a_7_0"/>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07" name="Google Shape;107;g24da400a78a_7_0"/>
          <p:cNvSpPr txBox="1"/>
          <p:nvPr/>
        </p:nvSpPr>
        <p:spPr>
          <a:xfrm>
            <a:off x="-1" y="321862"/>
            <a:ext cx="12130500" cy="7695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a:solidFill>
                  <a:srgbClr val="500000"/>
                </a:solidFill>
                <a:latin typeface="Oswald"/>
                <a:ea typeface="Oswald"/>
                <a:cs typeface="Oswald"/>
                <a:sym typeface="Oswald"/>
              </a:rPr>
              <a:t>Presenters </a:t>
            </a:r>
            <a:endParaRPr/>
          </a:p>
        </p:txBody>
      </p:sp>
      <p:sp>
        <p:nvSpPr>
          <p:cNvPr id="108" name="Google Shape;108;g24da400a78a_7_0"/>
          <p:cNvSpPr txBox="1"/>
          <p:nvPr/>
        </p:nvSpPr>
        <p:spPr>
          <a:xfrm>
            <a:off x="2367289" y="1328302"/>
            <a:ext cx="10056600" cy="285491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Font typeface="Arial"/>
              <a:buNone/>
            </a:pPr>
            <a:r>
              <a:rPr lang="en-US" sz="3900" dirty="0">
                <a:solidFill>
                  <a:srgbClr val="500000"/>
                </a:solidFill>
                <a:latin typeface="Oswald"/>
                <a:ea typeface="Oswald"/>
                <a:cs typeface="Oswald"/>
                <a:sym typeface="Oswald"/>
              </a:rPr>
              <a:t>Robbie Waters Robichau, Ph.D.</a:t>
            </a:r>
          </a:p>
          <a:p>
            <a:pPr marL="0" lvl="0" indent="0" algn="l" rtl="0">
              <a:spcBef>
                <a:spcPts val="0"/>
              </a:spcBef>
              <a:spcAft>
                <a:spcPts val="0"/>
              </a:spcAft>
              <a:buClr>
                <a:schemeClr val="dk1"/>
              </a:buClr>
              <a:buFont typeface="Arial"/>
              <a:buNone/>
            </a:pPr>
            <a:endParaRPr sz="900" dirty="0">
              <a:solidFill>
                <a:srgbClr val="500000"/>
              </a:solidFill>
              <a:latin typeface="Oswald"/>
              <a:ea typeface="Oswald"/>
              <a:cs typeface="Oswald"/>
              <a:sym typeface="Oswald"/>
            </a:endParaRPr>
          </a:p>
          <a:p>
            <a:pPr marL="0" lvl="0" indent="0" algn="l" rtl="0">
              <a:spcBef>
                <a:spcPts val="0"/>
              </a:spcBef>
              <a:spcAft>
                <a:spcPts val="0"/>
              </a:spcAft>
              <a:buNone/>
            </a:pPr>
            <a:r>
              <a:rPr lang="en-US" sz="2100" dirty="0">
                <a:solidFill>
                  <a:schemeClr val="dk1"/>
                </a:solidFill>
                <a:latin typeface="Oswald"/>
                <a:ea typeface="Oswald"/>
                <a:cs typeface="Oswald"/>
                <a:sym typeface="Oswald"/>
              </a:rPr>
              <a:t>Associate Professor |</a:t>
            </a:r>
            <a:r>
              <a:rPr lang="en-US" sz="2100" dirty="0">
                <a:solidFill>
                  <a:schemeClr val="dk1"/>
                </a:solidFill>
              </a:rPr>
              <a:t> </a:t>
            </a:r>
            <a:r>
              <a:rPr lang="en-US" sz="2100" dirty="0">
                <a:solidFill>
                  <a:schemeClr val="dk1"/>
                </a:solidFill>
                <a:latin typeface="Oswald"/>
                <a:sym typeface="Oswald"/>
              </a:rPr>
              <a:t>The Bush School, Texas A&amp;M University</a:t>
            </a:r>
            <a:endParaRPr sz="2100" dirty="0">
              <a:solidFill>
                <a:schemeClr val="dk1"/>
              </a:solidFill>
              <a:latin typeface="Oswald"/>
              <a:ea typeface="Oswald"/>
              <a:cs typeface="Oswald"/>
              <a:sym typeface="Oswald"/>
            </a:endParaRPr>
          </a:p>
          <a:p>
            <a:pPr marL="0" lvl="0" indent="0" algn="l" rtl="0">
              <a:lnSpc>
                <a:spcPct val="115000"/>
              </a:lnSpc>
              <a:spcBef>
                <a:spcPts val="0"/>
              </a:spcBef>
              <a:spcAft>
                <a:spcPts val="0"/>
              </a:spcAft>
              <a:buNone/>
            </a:pPr>
            <a:r>
              <a:rPr lang="en-US" i="1" dirty="0">
                <a:solidFill>
                  <a:srgbClr val="222222"/>
                </a:solidFill>
                <a:latin typeface="Open Sans"/>
                <a:ea typeface="Open Sans"/>
                <a:cs typeface="Open Sans"/>
                <a:sym typeface="Open Sans"/>
              </a:rPr>
              <a:t>Dr. </a:t>
            </a:r>
            <a:r>
              <a:rPr lang="en-US" i="1" dirty="0" err="1">
                <a:solidFill>
                  <a:srgbClr val="222222"/>
                </a:solidFill>
                <a:latin typeface="Open Sans"/>
                <a:ea typeface="Open Sans"/>
                <a:cs typeface="Open Sans"/>
                <a:sym typeface="Open Sans"/>
              </a:rPr>
              <a:t>Robichau’s</a:t>
            </a:r>
            <a:r>
              <a:rPr lang="en-US" i="1" dirty="0">
                <a:solidFill>
                  <a:srgbClr val="222222"/>
                </a:solidFill>
                <a:latin typeface="Open Sans"/>
                <a:ea typeface="Open Sans"/>
                <a:cs typeface="Open Sans"/>
                <a:sym typeface="Open Sans"/>
              </a:rPr>
              <a:t> research examines issues of nonprofit management and accountability, capacity and evaluation, and meaningfulness in public service work. Her work has been published in Nonprofit Management and Leadership, American Review of Public Administration, Policy Studies Journal, Nonprofit Policy Forum, Human Service Organizations: Management, Leadership, and Governance, and various other journals. </a:t>
            </a:r>
            <a:endParaRPr sz="2800" dirty="0">
              <a:solidFill>
                <a:schemeClr val="dk1"/>
              </a:solidFill>
              <a:latin typeface="Oswald"/>
              <a:ea typeface="Oswald"/>
              <a:cs typeface="Oswald"/>
              <a:sym typeface="Oswald"/>
            </a:endParaRPr>
          </a:p>
          <a:p>
            <a:pPr marL="0" lvl="0" indent="0" algn="l" rtl="0">
              <a:spcBef>
                <a:spcPts val="0"/>
              </a:spcBef>
              <a:spcAft>
                <a:spcPts val="0"/>
              </a:spcAft>
              <a:buNone/>
            </a:pPr>
            <a:endParaRPr dirty="0">
              <a:latin typeface="Calibri"/>
              <a:ea typeface="Calibri"/>
              <a:cs typeface="Calibri"/>
              <a:sym typeface="Calibri"/>
            </a:endParaRPr>
          </a:p>
        </p:txBody>
      </p:sp>
      <p:sp>
        <p:nvSpPr>
          <p:cNvPr id="109" name="Google Shape;109;g24da400a78a_7_0"/>
          <p:cNvSpPr txBox="1"/>
          <p:nvPr/>
        </p:nvSpPr>
        <p:spPr>
          <a:xfrm>
            <a:off x="2367289" y="3543300"/>
            <a:ext cx="11384100" cy="198639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US" sz="3900" dirty="0">
                <a:solidFill>
                  <a:srgbClr val="500000"/>
                </a:solidFill>
                <a:latin typeface="Oswald"/>
                <a:ea typeface="Oswald"/>
                <a:cs typeface="Oswald"/>
                <a:sym typeface="Oswald"/>
              </a:rPr>
              <a:t>Kenneth Anderson Taylor, Ph.D.</a:t>
            </a:r>
            <a:endParaRPr lang="en-US" sz="3900" dirty="0">
              <a:solidFill>
                <a:srgbClr val="500000"/>
              </a:solidFill>
            </a:endParaRPr>
          </a:p>
          <a:p>
            <a:pPr marL="0" lvl="0" indent="0" algn="l" rtl="0">
              <a:lnSpc>
                <a:spcPct val="100000"/>
              </a:lnSpc>
              <a:spcBef>
                <a:spcPts val="0"/>
              </a:spcBef>
              <a:spcAft>
                <a:spcPts val="0"/>
              </a:spcAft>
              <a:buNone/>
            </a:pPr>
            <a:r>
              <a:rPr lang="en-US" sz="2100" dirty="0">
                <a:solidFill>
                  <a:schemeClr val="dk1"/>
                </a:solidFill>
                <a:latin typeface="Oswald"/>
                <a:ea typeface="Oswald"/>
                <a:cs typeface="Oswald"/>
                <a:sym typeface="Oswald"/>
              </a:rPr>
              <a:t>Associate Professor of the Practice | The Bush School, Texas A&amp;M University </a:t>
            </a:r>
            <a:r>
              <a:rPr lang="en-US" sz="3300" dirty="0">
                <a:solidFill>
                  <a:schemeClr val="dk1"/>
                </a:solidFill>
                <a:latin typeface="Oswald"/>
                <a:ea typeface="Oswald"/>
                <a:cs typeface="Oswald"/>
                <a:sym typeface="Oswald"/>
              </a:rPr>
              <a:t> </a:t>
            </a:r>
          </a:p>
          <a:p>
            <a:pPr marL="0" lvl="0" indent="0" algn="l" rtl="0">
              <a:spcBef>
                <a:spcPts val="0"/>
              </a:spcBef>
              <a:spcAft>
                <a:spcPts val="0"/>
              </a:spcAft>
              <a:buNone/>
            </a:pPr>
            <a:r>
              <a:rPr lang="en-US" i="1" dirty="0">
                <a:solidFill>
                  <a:srgbClr val="444444"/>
                </a:solidFill>
                <a:highlight>
                  <a:srgbClr val="FFFFFF"/>
                </a:highlight>
                <a:latin typeface="Open Sans"/>
                <a:ea typeface="Open Sans"/>
                <a:cs typeface="Open Sans"/>
                <a:sym typeface="Open Sans"/>
              </a:rPr>
              <a:t>D</a:t>
            </a:r>
            <a:r>
              <a:rPr lang="en-US" i="1" dirty="0">
                <a:solidFill>
                  <a:srgbClr val="444444"/>
                </a:solidFill>
                <a:latin typeface="Open Sans"/>
                <a:ea typeface="Open Sans"/>
                <a:cs typeface="Open Sans"/>
                <a:sym typeface="Open Sans"/>
              </a:rPr>
              <a:t>r. Taylor’s primary faculty responsibilities encompass teaching a variety of nonprofit management and </a:t>
            </a:r>
            <a:endParaRPr i="1" dirty="0">
              <a:solidFill>
                <a:srgbClr val="444444"/>
              </a:solidFill>
              <a:latin typeface="Open Sans"/>
              <a:ea typeface="Open Sans"/>
              <a:cs typeface="Open Sans"/>
              <a:sym typeface="Open Sans"/>
            </a:endParaRPr>
          </a:p>
          <a:p>
            <a:pPr marL="0" lvl="0" indent="0" algn="l" rtl="0">
              <a:spcBef>
                <a:spcPts val="0"/>
              </a:spcBef>
              <a:spcAft>
                <a:spcPts val="0"/>
              </a:spcAft>
              <a:buNone/>
            </a:pPr>
            <a:r>
              <a:rPr lang="en-US" i="1" dirty="0">
                <a:solidFill>
                  <a:srgbClr val="444444"/>
                </a:solidFill>
                <a:latin typeface="Open Sans"/>
                <a:ea typeface="Open Sans"/>
                <a:cs typeface="Open Sans"/>
                <a:sym typeface="Open Sans"/>
              </a:rPr>
              <a:t>leadership theory courses for graduate students. In his role with the Center for Nonprofits and Philanthropy, </a:t>
            </a:r>
            <a:endParaRPr i="1" dirty="0">
              <a:solidFill>
                <a:srgbClr val="444444"/>
              </a:solidFill>
              <a:latin typeface="Open Sans"/>
              <a:ea typeface="Open Sans"/>
              <a:cs typeface="Open Sans"/>
              <a:sym typeface="Open Sans"/>
            </a:endParaRPr>
          </a:p>
          <a:p>
            <a:pPr marL="0" lvl="0" indent="0" algn="l" rtl="0">
              <a:spcBef>
                <a:spcPts val="0"/>
              </a:spcBef>
              <a:spcAft>
                <a:spcPts val="0"/>
              </a:spcAft>
              <a:buNone/>
            </a:pPr>
            <a:r>
              <a:rPr lang="en-US" i="1" dirty="0">
                <a:solidFill>
                  <a:srgbClr val="444444"/>
                </a:solidFill>
                <a:latin typeface="Open Sans"/>
                <a:ea typeface="Open Sans"/>
                <a:cs typeface="Open Sans"/>
                <a:sym typeface="Open Sans"/>
              </a:rPr>
              <a:t>Dr. Taylor enjoys working in Texas and beyond where he gets to utilize his decades of training and partner with</a:t>
            </a:r>
            <a:endParaRPr i="1" dirty="0">
              <a:solidFill>
                <a:srgbClr val="444444"/>
              </a:solidFill>
              <a:latin typeface="Open Sans"/>
              <a:ea typeface="Open Sans"/>
              <a:cs typeface="Open Sans"/>
              <a:sym typeface="Open Sans"/>
            </a:endParaRPr>
          </a:p>
          <a:p>
            <a:pPr marL="0" lvl="0" indent="0" algn="l" rtl="0">
              <a:spcBef>
                <a:spcPts val="0"/>
              </a:spcBef>
              <a:spcAft>
                <a:spcPts val="0"/>
              </a:spcAft>
              <a:buNone/>
            </a:pPr>
            <a:r>
              <a:rPr lang="en-US" i="1" dirty="0">
                <a:solidFill>
                  <a:srgbClr val="444444"/>
                </a:solidFill>
                <a:latin typeface="Open Sans"/>
                <a:ea typeface="Open Sans"/>
                <a:cs typeface="Open Sans"/>
                <a:sym typeface="Open Sans"/>
              </a:rPr>
              <a:t>nonprofit leaders on a variety of professional development and research opportunities.</a:t>
            </a:r>
            <a:endParaRPr i="1" dirty="0">
              <a:solidFill>
                <a:schemeClr val="dk1"/>
              </a:solidFill>
              <a:latin typeface="Oswald"/>
              <a:ea typeface="Oswald"/>
              <a:cs typeface="Oswald"/>
              <a:sym typeface="Oswald"/>
            </a:endParaRPr>
          </a:p>
          <a:p>
            <a:pPr marL="0" lvl="0" indent="0" algn="l" rtl="0">
              <a:spcBef>
                <a:spcPts val="0"/>
              </a:spcBef>
              <a:spcAft>
                <a:spcPts val="0"/>
              </a:spcAft>
              <a:buNone/>
            </a:pPr>
            <a:endParaRPr dirty="0">
              <a:latin typeface="Calibri"/>
              <a:ea typeface="Calibri"/>
              <a:cs typeface="Calibri"/>
              <a:sym typeface="Calibri"/>
            </a:endParaRPr>
          </a:p>
        </p:txBody>
      </p:sp>
      <p:pic>
        <p:nvPicPr>
          <p:cNvPr id="110" name="Google Shape;110;g24da400a78a_7_0"/>
          <p:cNvPicPr preferRelativeResize="0"/>
          <p:nvPr/>
        </p:nvPicPr>
        <p:blipFill>
          <a:blip r:embed="rId4">
            <a:alphaModFix/>
          </a:blip>
          <a:stretch>
            <a:fillRect/>
          </a:stretch>
        </p:blipFill>
        <p:spPr>
          <a:xfrm>
            <a:off x="481900" y="3735532"/>
            <a:ext cx="1755500" cy="2070218"/>
          </a:xfrm>
          <a:prstGeom prst="rect">
            <a:avLst/>
          </a:prstGeom>
          <a:noFill/>
          <a:ln>
            <a:noFill/>
          </a:ln>
        </p:spPr>
      </p:pic>
      <p:pic>
        <p:nvPicPr>
          <p:cNvPr id="2" name="Picture 1">
            <a:extLst>
              <a:ext uri="{FF2B5EF4-FFF2-40B4-BE49-F238E27FC236}">
                <a16:creationId xmlns:a16="http://schemas.microsoft.com/office/drawing/2014/main" id="{F4AB8BBB-E20B-5A6E-9607-BF1770AB7604}"/>
              </a:ext>
            </a:extLst>
          </p:cNvPr>
          <p:cNvPicPr>
            <a:picLocks noChangeAspect="1"/>
          </p:cNvPicPr>
          <p:nvPr/>
        </p:nvPicPr>
        <p:blipFill>
          <a:blip r:embed="rId5"/>
          <a:stretch>
            <a:fillRect/>
          </a:stretch>
        </p:blipFill>
        <p:spPr>
          <a:xfrm>
            <a:off x="432013" y="1448113"/>
            <a:ext cx="1805387" cy="198088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3">
          <a:extLst>
            <a:ext uri="{FF2B5EF4-FFF2-40B4-BE49-F238E27FC236}">
              <a16:creationId xmlns:a16="http://schemas.microsoft.com/office/drawing/2014/main" id="{75351925-2630-457F-35DF-65BD2AEF33A5}"/>
            </a:ext>
          </a:extLst>
        </p:cNvPr>
        <p:cNvGrpSpPr/>
        <p:nvPr/>
      </p:nvGrpSpPr>
      <p:grpSpPr>
        <a:xfrm>
          <a:off x="0" y="0"/>
          <a:ext cx="0" cy="0"/>
          <a:chOff x="0" y="0"/>
          <a:chExt cx="0" cy="0"/>
        </a:xfrm>
      </p:grpSpPr>
      <p:pic>
        <p:nvPicPr>
          <p:cNvPr id="144" name="Google Shape;144;p4">
            <a:extLst>
              <a:ext uri="{FF2B5EF4-FFF2-40B4-BE49-F238E27FC236}">
                <a16:creationId xmlns:a16="http://schemas.microsoft.com/office/drawing/2014/main" id="{70184B44-F70A-94A3-5FE2-3D2182BD5B81}"/>
              </a:ext>
            </a:extLst>
          </p:cNvPr>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45" name="Google Shape;145;p4">
            <a:extLst>
              <a:ext uri="{FF2B5EF4-FFF2-40B4-BE49-F238E27FC236}">
                <a16:creationId xmlns:a16="http://schemas.microsoft.com/office/drawing/2014/main" id="{594750F9-8A4D-FE4A-AAF3-9701D60744C8}"/>
              </a:ext>
            </a:extLst>
          </p:cNvPr>
          <p:cNvSpPr txBox="1"/>
          <p:nvPr/>
        </p:nvSpPr>
        <p:spPr>
          <a:xfrm>
            <a:off x="-1" y="321862"/>
            <a:ext cx="12130481"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dirty="0">
                <a:solidFill>
                  <a:srgbClr val="500000"/>
                </a:solidFill>
                <a:latin typeface="Oswald"/>
                <a:sym typeface="Oswald"/>
              </a:rPr>
              <a:t>Cross-Sector Collaboration and its Importance</a:t>
            </a:r>
            <a:endParaRPr dirty="0"/>
          </a:p>
        </p:txBody>
      </p:sp>
      <p:sp>
        <p:nvSpPr>
          <p:cNvPr id="146" name="Google Shape;146;p4">
            <a:extLst>
              <a:ext uri="{FF2B5EF4-FFF2-40B4-BE49-F238E27FC236}">
                <a16:creationId xmlns:a16="http://schemas.microsoft.com/office/drawing/2014/main" id="{893A814B-F1E7-EE41-33EB-A232D75E7234}"/>
              </a:ext>
            </a:extLst>
          </p:cNvPr>
          <p:cNvSpPr txBox="1"/>
          <p:nvPr/>
        </p:nvSpPr>
        <p:spPr>
          <a:xfrm>
            <a:off x="335231" y="1712494"/>
            <a:ext cx="11460016" cy="452427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i="1" dirty="0">
                <a:solidFill>
                  <a:schemeClr val="dk1"/>
                </a:solidFill>
                <a:latin typeface="Oswald"/>
                <a:sym typeface="Oswald"/>
              </a:rPr>
              <a:t>Alliances of individuals and organizations from the nonprofit, government, philanthropic, and business sectors that use their diverse perspectives and resources to jointly solve a societal problem and achieve a shared goal; </a:t>
            </a:r>
            <a:r>
              <a:rPr lang="en-US" sz="2400" dirty="0">
                <a:solidFill>
                  <a:schemeClr val="dk1"/>
                </a:solidFill>
                <a:latin typeface="Oswald"/>
                <a:sym typeface="Oswald"/>
              </a:rPr>
              <a:t>(SSIR, 2018)</a:t>
            </a:r>
          </a:p>
          <a:p>
            <a:pPr marL="342900" marR="0" lvl="0" indent="-342900" algn="l" rtl="0">
              <a:spcBef>
                <a:spcPts val="0"/>
              </a:spcBef>
              <a:spcAft>
                <a:spcPts val="0"/>
              </a:spcAft>
              <a:buClr>
                <a:schemeClr val="dk1"/>
              </a:buClr>
              <a:buSzPts val="2400"/>
              <a:buFont typeface="Arial"/>
              <a:buChar char="•"/>
            </a:pPr>
            <a:endParaRPr lang="en-US" sz="2400" b="1" dirty="0">
              <a:solidFill>
                <a:schemeClr val="dk1"/>
              </a:solidFill>
              <a:latin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Complexity of today’s challenges</a:t>
            </a:r>
          </a:p>
          <a:p>
            <a:pPr marL="342900" lvl="0" indent="-342900">
              <a:buClr>
                <a:schemeClr val="dk1"/>
              </a:buClr>
              <a:buSzPts val="2400"/>
              <a:buFont typeface="Arial"/>
              <a:buChar char="•"/>
            </a:pPr>
            <a:endParaRPr lang="en-US" sz="2400" dirty="0">
              <a:solidFill>
                <a:schemeClr val="dk1"/>
              </a:solidFill>
              <a:latin typeface="Oswald"/>
              <a:sym typeface="Oswald"/>
            </a:endParaRPr>
          </a:p>
          <a:p>
            <a:pPr marL="342900" lvl="5" indent="-342900">
              <a:buClr>
                <a:schemeClr val="dk1"/>
              </a:buClr>
              <a:buSzPts val="2400"/>
              <a:buFont typeface="Arial"/>
              <a:buChar char="•"/>
            </a:pPr>
            <a:r>
              <a:rPr lang="en-US" sz="2400" dirty="0">
                <a:solidFill>
                  <a:schemeClr val="dk1"/>
                </a:solidFill>
                <a:latin typeface="Oswald"/>
                <a:sym typeface="Oswald"/>
              </a:rPr>
              <a:t>Opportunity to engage multiple stakeholders in solution-based processes</a:t>
            </a:r>
            <a:endParaRPr lang="en-US" dirty="0"/>
          </a:p>
          <a:p>
            <a:pPr marR="0" lvl="0" algn="l" rtl="0">
              <a:spcBef>
                <a:spcPts val="0"/>
              </a:spcBef>
              <a:spcAft>
                <a:spcPts val="0"/>
              </a:spcAft>
              <a:buClr>
                <a:schemeClr val="dk1"/>
              </a:buClr>
              <a:buSzPts val="2400"/>
            </a:pPr>
            <a:endParaRPr lang="en-US" sz="2400" dirty="0">
              <a:solidFill>
                <a:schemeClr val="dk1"/>
              </a:solidFill>
              <a:latin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Scaling and sustainability</a:t>
            </a:r>
          </a:p>
          <a:p>
            <a:pPr marL="342900" marR="0" lvl="0" indent="-342900" algn="l" rtl="0">
              <a:spcBef>
                <a:spcPts val="0"/>
              </a:spcBef>
              <a:spcAft>
                <a:spcPts val="0"/>
              </a:spcAft>
              <a:buClr>
                <a:schemeClr val="dk1"/>
              </a:buClr>
              <a:buSzPts val="2400"/>
              <a:buFont typeface="Arial"/>
              <a:buChar char="•"/>
            </a:pPr>
            <a:endParaRPr lang="en-US" sz="2400" b="1" dirty="0">
              <a:solidFill>
                <a:schemeClr val="dk1"/>
              </a:solidFill>
              <a:latin typeface="Oswald"/>
              <a:sym typeface="Oswald"/>
            </a:endParaRPr>
          </a:p>
          <a:p>
            <a:pPr marL="800100" marR="0" lvl="1" indent="-190500" algn="l" rtl="0">
              <a:spcBef>
                <a:spcPts val="0"/>
              </a:spcBef>
              <a:spcAft>
                <a:spcPts val="0"/>
              </a:spcAft>
              <a:buClr>
                <a:schemeClr val="dk1"/>
              </a:buClr>
              <a:buSzPts val="2400"/>
              <a:buFont typeface="Arial"/>
              <a:buNone/>
            </a:pPr>
            <a:endParaRPr sz="2400" b="1" i="0" u="none" strike="noStrike" cap="none" dirty="0">
              <a:solidFill>
                <a:schemeClr val="dk1"/>
              </a:solidFill>
              <a:latin typeface="Oswald"/>
              <a:ea typeface="Oswald"/>
              <a:cs typeface="Oswald"/>
              <a:sym typeface="Oswald"/>
            </a:endParaRPr>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Oswald"/>
              <a:ea typeface="Oswald"/>
              <a:cs typeface="Oswald"/>
              <a:sym typeface="Oswald"/>
            </a:endParaRPr>
          </a:p>
        </p:txBody>
      </p:sp>
    </p:spTree>
    <p:extLst>
      <p:ext uri="{BB962C8B-B14F-4D97-AF65-F5344CB8AC3E}">
        <p14:creationId xmlns:p14="http://schemas.microsoft.com/office/powerpoint/2010/main" val="151657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Google Shape;144;p4"/>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45" name="Google Shape;145;p4"/>
          <p:cNvSpPr txBox="1"/>
          <p:nvPr/>
        </p:nvSpPr>
        <p:spPr>
          <a:xfrm>
            <a:off x="-1" y="321862"/>
            <a:ext cx="12130481"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dirty="0">
                <a:solidFill>
                  <a:srgbClr val="500000"/>
                </a:solidFill>
                <a:latin typeface="Oswald"/>
                <a:sym typeface="Oswald"/>
              </a:rPr>
              <a:t>Why University and Nonprofit Collaboration?</a:t>
            </a:r>
            <a:endParaRPr dirty="0"/>
          </a:p>
        </p:txBody>
      </p:sp>
      <p:sp>
        <p:nvSpPr>
          <p:cNvPr id="146" name="Google Shape;146;p4"/>
          <p:cNvSpPr txBox="1"/>
          <p:nvPr/>
        </p:nvSpPr>
        <p:spPr>
          <a:xfrm>
            <a:off x="320652" y="2006957"/>
            <a:ext cx="12253088" cy="4370387"/>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sym typeface="Oswald"/>
              </a:rPr>
              <a:t>To provide enriched learning opportunities for students</a:t>
            </a:r>
          </a:p>
          <a:p>
            <a:pPr marL="342900" indent="-342900">
              <a:buClr>
                <a:schemeClr val="dk1"/>
              </a:buClr>
              <a:buSzPts val="2400"/>
              <a:buFont typeface="Arial"/>
              <a:buChar char="•"/>
            </a:pPr>
            <a:endParaRPr lang="en-US" sz="2400" dirty="0">
              <a:solidFill>
                <a:schemeClr val="dk1"/>
              </a:solidFill>
              <a:latin typeface="Oswald"/>
              <a:sym typeface="Oswald"/>
            </a:endParaRPr>
          </a:p>
          <a:p>
            <a:pPr marL="342900" indent="-342900">
              <a:buClr>
                <a:schemeClr val="dk1"/>
              </a:buClr>
              <a:buSzPts val="2400"/>
              <a:buFont typeface="Arial"/>
              <a:buChar char="•"/>
            </a:pPr>
            <a:r>
              <a:rPr lang="en-US" sz="2400" dirty="0">
                <a:solidFill>
                  <a:schemeClr val="dk1"/>
                </a:solidFill>
                <a:latin typeface="Oswald"/>
                <a:sym typeface="Oswald"/>
              </a:rPr>
              <a:t>Deepen and enhance the impact of research</a:t>
            </a:r>
          </a:p>
          <a:p>
            <a:pPr marL="342900" indent="-342900">
              <a:buClr>
                <a:schemeClr val="dk1"/>
              </a:buClr>
              <a:buSzPts val="2400"/>
              <a:buFont typeface="Arial"/>
              <a:buChar char="•"/>
            </a:pPr>
            <a:endParaRPr lang="en-US" sz="2400" dirty="0">
              <a:solidFill>
                <a:schemeClr val="dk1"/>
              </a:solidFill>
              <a:latin typeface="Oswald"/>
              <a:sym typeface="Oswald"/>
            </a:endParaRPr>
          </a:p>
          <a:p>
            <a:pPr marL="342900" indent="-342900">
              <a:buClr>
                <a:schemeClr val="dk1"/>
              </a:buClr>
              <a:buSzPts val="2400"/>
              <a:buFont typeface="Arial"/>
              <a:buChar char="•"/>
            </a:pPr>
            <a:r>
              <a:rPr lang="en-US" sz="2400" dirty="0">
                <a:solidFill>
                  <a:schemeClr val="dk1"/>
                </a:solidFill>
                <a:latin typeface="Oswald"/>
                <a:sym typeface="Oswald"/>
              </a:rPr>
              <a:t>Obligation to the communities in which we live, work, and play </a:t>
            </a:r>
          </a:p>
          <a:p>
            <a:pPr marL="342900" indent="-342900">
              <a:buClr>
                <a:schemeClr val="dk1"/>
              </a:buClr>
              <a:buSzPts val="2400"/>
              <a:buFont typeface="Arial"/>
              <a:buChar char="•"/>
            </a:pPr>
            <a:endParaRPr lang="en-US" sz="2400" b="1" dirty="0">
              <a:solidFill>
                <a:schemeClr val="dk1"/>
              </a:solidFill>
              <a:latin typeface="Oswald"/>
              <a:sym typeface="Oswald"/>
            </a:endParaRPr>
          </a:p>
          <a:p>
            <a:pPr marL="342900" lvl="0" indent="-342900">
              <a:buClr>
                <a:schemeClr val="dk1"/>
              </a:buClr>
              <a:buSzPts val="2400"/>
              <a:buFont typeface="Arial"/>
              <a:buChar char="•"/>
            </a:pPr>
            <a:endParaRPr lang="en-US" sz="2400" b="1" dirty="0">
              <a:solidFill>
                <a:schemeClr val="dk1"/>
              </a:solidFill>
              <a:latin typeface="Oswald"/>
              <a:sym typeface="Oswald"/>
            </a:endParaRPr>
          </a:p>
          <a:p>
            <a:pPr lvl="0">
              <a:buClr>
                <a:schemeClr val="dk1"/>
              </a:buClr>
              <a:buSzPts val="2400"/>
            </a:pPr>
            <a:endParaRPr lang="en-US" dirty="0"/>
          </a:p>
          <a:p>
            <a:pPr marR="0" lvl="0" algn="l" rtl="0">
              <a:spcBef>
                <a:spcPts val="0"/>
              </a:spcBef>
              <a:spcAft>
                <a:spcPts val="0"/>
              </a:spcAft>
              <a:buClr>
                <a:schemeClr val="dk1"/>
              </a:buClr>
              <a:buSzPts val="2400"/>
            </a:pPr>
            <a:endParaRPr lang="en-US" sz="2400" b="1" dirty="0">
              <a:solidFill>
                <a:schemeClr val="dk1"/>
              </a:solidFill>
              <a:latin typeface="Oswald"/>
              <a:sym typeface="Oswald"/>
            </a:endParaRPr>
          </a:p>
          <a:p>
            <a:pPr marL="342900" marR="0" lvl="0" indent="-342900" algn="l" rtl="0">
              <a:spcBef>
                <a:spcPts val="0"/>
              </a:spcBef>
              <a:spcAft>
                <a:spcPts val="0"/>
              </a:spcAft>
              <a:buClr>
                <a:schemeClr val="dk1"/>
              </a:buClr>
              <a:buSzPts val="2400"/>
              <a:buFont typeface="Arial"/>
              <a:buChar char="•"/>
            </a:pPr>
            <a:endParaRPr lang="en-US" sz="2400" b="1" dirty="0">
              <a:solidFill>
                <a:schemeClr val="dk1"/>
              </a:solidFill>
              <a:latin typeface="Oswald"/>
              <a:sym typeface="Oswald"/>
            </a:endParaRPr>
          </a:p>
          <a:p>
            <a:pPr marL="800100" marR="0" lvl="1" indent="-190500" algn="l" rtl="0">
              <a:spcBef>
                <a:spcPts val="0"/>
              </a:spcBef>
              <a:spcAft>
                <a:spcPts val="0"/>
              </a:spcAft>
              <a:buClr>
                <a:schemeClr val="dk1"/>
              </a:buClr>
              <a:buSzPts val="2400"/>
              <a:buFont typeface="Arial"/>
              <a:buNone/>
            </a:pPr>
            <a:endParaRPr sz="2400" b="1" i="0" u="none" strike="noStrike" cap="none" dirty="0">
              <a:solidFill>
                <a:schemeClr val="dk1"/>
              </a:solidFill>
              <a:latin typeface="Oswald"/>
              <a:ea typeface="Oswald"/>
              <a:cs typeface="Oswald"/>
              <a:sym typeface="Oswald"/>
            </a:endParaRPr>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1" name="Google Shape;151;p5"/>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52" name="Google Shape;152;p5"/>
          <p:cNvSpPr txBox="1"/>
          <p:nvPr/>
        </p:nvSpPr>
        <p:spPr>
          <a:xfrm>
            <a:off x="-1" y="321862"/>
            <a:ext cx="12130481"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dirty="0">
                <a:solidFill>
                  <a:srgbClr val="500000"/>
                </a:solidFill>
                <a:latin typeface="Oswald"/>
                <a:sym typeface="Oswald"/>
              </a:rPr>
              <a:t>Recommendations for Successful Partnerships</a:t>
            </a:r>
            <a:endParaRPr dirty="0"/>
          </a:p>
        </p:txBody>
      </p:sp>
      <p:sp>
        <p:nvSpPr>
          <p:cNvPr id="153" name="Google Shape;153;p5"/>
          <p:cNvSpPr txBox="1"/>
          <p:nvPr/>
        </p:nvSpPr>
        <p:spPr>
          <a:xfrm>
            <a:off x="320540" y="1343162"/>
            <a:ext cx="12253200" cy="526293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Authentic foundation</a:t>
            </a:r>
          </a:p>
          <a:p>
            <a:pPr marL="342900" marR="0" lvl="0" indent="-342900" algn="l" rtl="0">
              <a:spcBef>
                <a:spcPts val="0"/>
              </a:spcBef>
              <a:spcAft>
                <a:spcPts val="0"/>
              </a:spcAft>
              <a:buClr>
                <a:schemeClr val="dk1"/>
              </a:buClr>
              <a:buSzPts val="2400"/>
              <a:buFont typeface="Arial"/>
              <a:buChar char="•"/>
            </a:pPr>
            <a:endParaRPr lang="en-US" sz="24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Building trust </a:t>
            </a:r>
          </a:p>
          <a:p>
            <a:pPr marL="342900" marR="0" lvl="0" indent="-342900" algn="l" rtl="0">
              <a:spcBef>
                <a:spcPts val="0"/>
              </a:spcBef>
              <a:spcAft>
                <a:spcPts val="0"/>
              </a:spcAft>
              <a:buClr>
                <a:schemeClr val="dk1"/>
              </a:buClr>
              <a:buSzPts val="2400"/>
              <a:buFont typeface="Arial"/>
              <a:buChar char="•"/>
            </a:pPr>
            <a:endParaRPr lang="en-US" sz="24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Understanding individual leadership responsibilities</a:t>
            </a:r>
          </a:p>
          <a:p>
            <a:pPr marL="342900" marR="0" lvl="0" indent="-342900" algn="l" rtl="0">
              <a:spcBef>
                <a:spcPts val="0"/>
              </a:spcBef>
              <a:spcAft>
                <a:spcPts val="0"/>
              </a:spcAft>
              <a:buClr>
                <a:schemeClr val="dk1"/>
              </a:buClr>
              <a:buSzPts val="2400"/>
              <a:buFont typeface="Arial"/>
              <a:buChar char="•"/>
            </a:pPr>
            <a:endParaRPr lang="en-US" sz="24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Identifying and realizing mutual benefits</a:t>
            </a:r>
          </a:p>
          <a:p>
            <a:pPr marL="342900" marR="0" lvl="0" indent="-342900" algn="l" rtl="0">
              <a:spcBef>
                <a:spcPts val="0"/>
              </a:spcBef>
              <a:spcAft>
                <a:spcPts val="0"/>
              </a:spcAft>
              <a:buClr>
                <a:schemeClr val="dk1"/>
              </a:buClr>
              <a:buSzPts val="2400"/>
              <a:buFont typeface="Arial"/>
              <a:buChar char="•"/>
            </a:pPr>
            <a:endParaRPr lang="en-US" sz="24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Transparency regarding financial resources </a:t>
            </a:r>
          </a:p>
          <a:p>
            <a:pPr marL="342900" marR="0" lvl="0" indent="-342900" algn="l" rtl="0">
              <a:spcBef>
                <a:spcPts val="0"/>
              </a:spcBef>
              <a:spcAft>
                <a:spcPts val="0"/>
              </a:spcAft>
              <a:buClr>
                <a:schemeClr val="dk1"/>
              </a:buClr>
              <a:buSzPts val="2400"/>
              <a:buFont typeface="Arial"/>
              <a:buChar char="•"/>
            </a:pPr>
            <a:endParaRPr lang="en-US" sz="2400" dirty="0">
              <a:solidFill>
                <a:schemeClr val="dk1"/>
              </a:solidFill>
              <a:latin typeface="Oswald"/>
              <a:ea typeface="Oswald"/>
              <a:cs typeface="Oswald"/>
              <a:sym typeface="Oswald"/>
            </a:endParaRPr>
          </a:p>
          <a:p>
            <a:pPr marL="342900" marR="0" lvl="0" indent="-3429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Measuring for success</a:t>
            </a:r>
          </a:p>
          <a:p>
            <a:pPr marL="342900" marR="0" lvl="0" indent="-342900" algn="l" rtl="0">
              <a:spcBef>
                <a:spcPts val="0"/>
              </a:spcBef>
              <a:spcAft>
                <a:spcPts val="0"/>
              </a:spcAft>
              <a:buClr>
                <a:schemeClr val="dk1"/>
              </a:buClr>
              <a:buSzPts val="2400"/>
              <a:buFont typeface="Arial"/>
              <a:buChar char="•"/>
            </a:pPr>
            <a:endParaRPr sz="2400" b="1" dirty="0">
              <a:solidFill>
                <a:schemeClr val="dk1"/>
              </a:solidFill>
              <a:latin typeface="Oswald"/>
              <a:ea typeface="Oswald"/>
              <a:cs typeface="Oswald"/>
              <a:sym typeface="Oswald"/>
            </a:endParaRPr>
          </a:p>
          <a:p>
            <a:pPr marL="800100" marR="0" lvl="1" indent="-190500" algn="l" rtl="0">
              <a:spcBef>
                <a:spcPts val="0"/>
              </a:spcBef>
              <a:spcAft>
                <a:spcPts val="0"/>
              </a:spcAft>
              <a:buClr>
                <a:schemeClr val="dk1"/>
              </a:buClr>
              <a:buSzPts val="2400"/>
              <a:buFont typeface="Arial"/>
              <a:buNone/>
            </a:pPr>
            <a:endParaRPr sz="2400" b="1" i="0" u="none" strike="noStrike" cap="none" dirty="0">
              <a:solidFill>
                <a:schemeClr val="dk1"/>
              </a:solidFill>
              <a:latin typeface="Oswald"/>
              <a:ea typeface="Oswald"/>
              <a:cs typeface="Oswald"/>
              <a:sym typeface="Oswald"/>
            </a:endParaRPr>
          </a:p>
          <a:p>
            <a:pPr marL="342900" marR="0" lvl="0" indent="-190500" algn="l" rtl="0">
              <a:spcBef>
                <a:spcPts val="0"/>
              </a:spcBef>
              <a:spcAft>
                <a:spcPts val="0"/>
              </a:spcAft>
              <a:buClr>
                <a:schemeClr val="dk1"/>
              </a:buClr>
              <a:buSzPts val="2400"/>
              <a:buFont typeface="Arial"/>
              <a:buNone/>
            </a:pPr>
            <a:endParaRPr sz="2400" dirty="0">
              <a:solidFill>
                <a:schemeClr val="dk1"/>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a:extLst>
            <a:ext uri="{FF2B5EF4-FFF2-40B4-BE49-F238E27FC236}">
              <a16:creationId xmlns:a16="http://schemas.microsoft.com/office/drawing/2014/main" id="{C920610A-BFAC-1604-C49B-C85C5536A72B}"/>
            </a:ext>
          </a:extLst>
        </p:cNvPr>
        <p:cNvGrpSpPr/>
        <p:nvPr/>
      </p:nvGrpSpPr>
      <p:grpSpPr>
        <a:xfrm>
          <a:off x="0" y="0"/>
          <a:ext cx="0" cy="0"/>
          <a:chOff x="0" y="0"/>
          <a:chExt cx="0" cy="0"/>
        </a:xfrm>
      </p:grpSpPr>
      <p:pic>
        <p:nvPicPr>
          <p:cNvPr id="144" name="Google Shape;144;p4">
            <a:extLst>
              <a:ext uri="{FF2B5EF4-FFF2-40B4-BE49-F238E27FC236}">
                <a16:creationId xmlns:a16="http://schemas.microsoft.com/office/drawing/2014/main" id="{C8651BCE-F23F-F23F-7B43-F0FCAEB22599}"/>
              </a:ext>
            </a:extLst>
          </p:cNvPr>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45" name="Google Shape;145;p4">
            <a:extLst>
              <a:ext uri="{FF2B5EF4-FFF2-40B4-BE49-F238E27FC236}">
                <a16:creationId xmlns:a16="http://schemas.microsoft.com/office/drawing/2014/main" id="{5682CF95-028B-B916-B3A0-06C2472C3688}"/>
              </a:ext>
            </a:extLst>
          </p:cNvPr>
          <p:cNvSpPr txBox="1"/>
          <p:nvPr/>
        </p:nvSpPr>
        <p:spPr>
          <a:xfrm>
            <a:off x="-1" y="321862"/>
            <a:ext cx="12130481" cy="769401"/>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4400" dirty="0">
                <a:solidFill>
                  <a:srgbClr val="500000"/>
                </a:solidFill>
                <a:latin typeface="Oswald"/>
                <a:sym typeface="Oswald"/>
              </a:rPr>
              <a:t>	Critical Leader Skills</a:t>
            </a:r>
            <a:endParaRPr dirty="0"/>
          </a:p>
        </p:txBody>
      </p:sp>
      <p:sp>
        <p:nvSpPr>
          <p:cNvPr id="146" name="Google Shape;146;p4">
            <a:extLst>
              <a:ext uri="{FF2B5EF4-FFF2-40B4-BE49-F238E27FC236}">
                <a16:creationId xmlns:a16="http://schemas.microsoft.com/office/drawing/2014/main" id="{5192729C-8F37-8C8E-41E2-31EF0A3E477D}"/>
              </a:ext>
            </a:extLst>
          </p:cNvPr>
          <p:cNvSpPr txBox="1"/>
          <p:nvPr/>
        </p:nvSpPr>
        <p:spPr>
          <a:xfrm>
            <a:off x="373918" y="1728097"/>
            <a:ext cx="5982295" cy="3785611"/>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buClr>
                <a:schemeClr val="dk1"/>
              </a:buClr>
              <a:buSzPts val="2400"/>
            </a:pPr>
            <a:r>
              <a:rPr lang="en-US" sz="2400" u="sng" dirty="0">
                <a:solidFill>
                  <a:schemeClr val="dk1"/>
                </a:solidFill>
                <a:latin typeface="Oswald"/>
                <a:sym typeface="Oswald"/>
              </a:rPr>
              <a:t>Trust</a:t>
            </a:r>
            <a:r>
              <a:rPr lang="en-US" sz="2400" dirty="0">
                <a:solidFill>
                  <a:schemeClr val="dk1"/>
                </a:solidFill>
                <a:latin typeface="Oswald"/>
                <a:sym typeface="Oswald"/>
              </a:rPr>
              <a:t> – relying on one another to accomplish what we can’t on our own</a:t>
            </a:r>
          </a:p>
          <a:p>
            <a:pPr marR="0" lvl="0" algn="l" rtl="0">
              <a:spcBef>
                <a:spcPts val="0"/>
              </a:spcBef>
              <a:spcAft>
                <a:spcPts val="0"/>
              </a:spcAft>
              <a:buClr>
                <a:schemeClr val="dk1"/>
              </a:buClr>
              <a:buSzPts val="2400"/>
            </a:pPr>
            <a:endParaRPr lang="en-US" sz="2400" dirty="0">
              <a:solidFill>
                <a:schemeClr val="dk1"/>
              </a:solidFill>
              <a:latin typeface="Oswald"/>
              <a:sym typeface="Oswald"/>
            </a:endParaRPr>
          </a:p>
          <a:p>
            <a:pPr marR="0" lvl="0" algn="l" rtl="0">
              <a:spcBef>
                <a:spcPts val="0"/>
              </a:spcBef>
              <a:spcAft>
                <a:spcPts val="0"/>
              </a:spcAft>
              <a:buClr>
                <a:schemeClr val="dk1"/>
              </a:buClr>
              <a:buSzPts val="2400"/>
            </a:pPr>
            <a:r>
              <a:rPr lang="en-US" sz="2400" u="sng" dirty="0">
                <a:solidFill>
                  <a:schemeClr val="dk1"/>
                </a:solidFill>
                <a:latin typeface="Oswald"/>
                <a:sym typeface="Oswald"/>
              </a:rPr>
              <a:t>Systems Approach</a:t>
            </a:r>
            <a:r>
              <a:rPr lang="en-US" sz="2400" dirty="0">
                <a:solidFill>
                  <a:schemeClr val="dk1"/>
                </a:solidFill>
                <a:latin typeface="Oswald"/>
                <a:sym typeface="Oswald"/>
              </a:rPr>
              <a:t> – collective agreement how outcomes are produced</a:t>
            </a:r>
          </a:p>
          <a:p>
            <a:pPr marR="0" lvl="0" algn="l" rtl="0">
              <a:spcBef>
                <a:spcPts val="0"/>
              </a:spcBef>
              <a:spcAft>
                <a:spcPts val="0"/>
              </a:spcAft>
              <a:buClr>
                <a:schemeClr val="dk1"/>
              </a:buClr>
              <a:buSzPts val="2400"/>
            </a:pPr>
            <a:endParaRPr lang="en-US" sz="2400" dirty="0">
              <a:solidFill>
                <a:schemeClr val="dk1"/>
              </a:solidFill>
              <a:latin typeface="Oswald"/>
              <a:sym typeface="Oswald"/>
            </a:endParaRPr>
          </a:p>
          <a:p>
            <a:pPr marR="0" lvl="0" algn="l" rtl="0">
              <a:spcBef>
                <a:spcPts val="0"/>
              </a:spcBef>
              <a:spcAft>
                <a:spcPts val="0"/>
              </a:spcAft>
              <a:buClr>
                <a:schemeClr val="dk1"/>
              </a:buClr>
              <a:buSzPts val="2400"/>
            </a:pPr>
            <a:r>
              <a:rPr lang="en-US" sz="2400" u="sng" dirty="0">
                <a:solidFill>
                  <a:schemeClr val="dk1"/>
                </a:solidFill>
                <a:latin typeface="Oswald"/>
                <a:sym typeface="Oswald"/>
              </a:rPr>
              <a:t>Sharing Knowledge</a:t>
            </a:r>
            <a:r>
              <a:rPr lang="en-US" sz="2400" dirty="0">
                <a:solidFill>
                  <a:schemeClr val="dk1"/>
                </a:solidFill>
                <a:latin typeface="Oswald"/>
                <a:sym typeface="Oswald"/>
              </a:rPr>
              <a:t> – surety that what is learned is accessible to all stakeholders </a:t>
            </a:r>
          </a:p>
          <a:p>
            <a:pPr marR="0" lvl="0" algn="l" rtl="0">
              <a:spcBef>
                <a:spcPts val="0"/>
              </a:spcBef>
              <a:spcAft>
                <a:spcPts val="0"/>
              </a:spcAft>
              <a:buClr>
                <a:schemeClr val="dk1"/>
              </a:buClr>
              <a:buSzPts val="2400"/>
            </a:pPr>
            <a:endParaRPr lang="en-US" sz="2400" b="1" dirty="0">
              <a:solidFill>
                <a:schemeClr val="dk1"/>
              </a:solidFill>
              <a:latin typeface="Oswald"/>
              <a:sym typeface="Oswald"/>
            </a:endParaRPr>
          </a:p>
          <a:p>
            <a:pPr marR="0" lvl="0" algn="l" rtl="0">
              <a:spcBef>
                <a:spcPts val="0"/>
              </a:spcBef>
              <a:spcAft>
                <a:spcPts val="0"/>
              </a:spcAft>
              <a:buClr>
                <a:schemeClr val="dk1"/>
              </a:buClr>
              <a:buSzPts val="2400"/>
            </a:pPr>
            <a:endParaRPr lang="en-US" sz="2400" b="1" dirty="0">
              <a:solidFill>
                <a:schemeClr val="dk1"/>
              </a:solidFill>
              <a:latin typeface="Oswald"/>
              <a:sym typeface="Oswald"/>
            </a:endParaRPr>
          </a:p>
        </p:txBody>
      </p:sp>
      <p:pic>
        <p:nvPicPr>
          <p:cNvPr id="4100" name="Picture 4">
            <a:extLst>
              <a:ext uri="{FF2B5EF4-FFF2-40B4-BE49-F238E27FC236}">
                <a16:creationId xmlns:a16="http://schemas.microsoft.com/office/drawing/2014/main" id="{F1FAB90E-3F01-8F2F-7C6E-7C07213868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0794" y="321862"/>
            <a:ext cx="5638800" cy="5638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5B60450-30F0-1E41-C4D0-69999C11D639}"/>
              </a:ext>
            </a:extLst>
          </p:cNvPr>
          <p:cNvSpPr txBox="1"/>
          <p:nvPr/>
        </p:nvSpPr>
        <p:spPr>
          <a:xfrm>
            <a:off x="9970077" y="6289719"/>
            <a:ext cx="2010640" cy="369332"/>
          </a:xfrm>
          <a:prstGeom prst="rect">
            <a:avLst/>
          </a:prstGeom>
          <a:noFill/>
        </p:spPr>
        <p:txBody>
          <a:bodyPr wrap="square" rtlCol="0">
            <a:spAutoFit/>
          </a:bodyPr>
          <a:lstStyle/>
          <a:p>
            <a:r>
              <a:rPr lang="en-US" sz="1800" dirty="0">
                <a:solidFill>
                  <a:schemeClr val="bg1"/>
                </a:solidFill>
              </a:rPr>
              <a:t>(SSIR, 2018)</a:t>
            </a:r>
            <a:endParaRPr lang="en-US" dirty="0"/>
          </a:p>
        </p:txBody>
      </p:sp>
    </p:spTree>
    <p:extLst>
      <p:ext uri="{BB962C8B-B14F-4D97-AF65-F5344CB8AC3E}">
        <p14:creationId xmlns:p14="http://schemas.microsoft.com/office/powerpoint/2010/main" val="2486136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pic>
        <p:nvPicPr>
          <p:cNvPr id="191" name="Google Shape;191;p9"/>
          <p:cNvPicPr preferRelativeResize="0"/>
          <p:nvPr/>
        </p:nvPicPr>
        <p:blipFill rotWithShape="1">
          <a:blip r:embed="rId3">
            <a:alphaModFix/>
          </a:blip>
          <a:srcRect/>
          <a:stretch/>
        </p:blipFill>
        <p:spPr>
          <a:xfrm>
            <a:off x="-61088" y="0"/>
            <a:ext cx="12253088" cy="6858000"/>
          </a:xfrm>
          <a:prstGeom prst="rect">
            <a:avLst/>
          </a:prstGeom>
          <a:noFill/>
          <a:ln>
            <a:noFill/>
          </a:ln>
        </p:spPr>
      </p:pic>
      <p:sp>
        <p:nvSpPr>
          <p:cNvPr id="192" name="Google Shape;192;p9"/>
          <p:cNvSpPr txBox="1"/>
          <p:nvPr/>
        </p:nvSpPr>
        <p:spPr>
          <a:xfrm>
            <a:off x="-1" y="321862"/>
            <a:ext cx="12130481" cy="76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dirty="0">
                <a:solidFill>
                  <a:srgbClr val="500000"/>
                </a:solidFill>
                <a:latin typeface="Oswald"/>
                <a:sym typeface="Oswald"/>
              </a:rPr>
              <a:t>Recent Takeaways: Nonprofit BRIDGE Conference</a:t>
            </a:r>
            <a:endParaRPr dirty="0"/>
          </a:p>
        </p:txBody>
      </p:sp>
      <p:sp>
        <p:nvSpPr>
          <p:cNvPr id="193" name="Google Shape;193;p9"/>
          <p:cNvSpPr txBox="1"/>
          <p:nvPr/>
        </p:nvSpPr>
        <p:spPr>
          <a:xfrm>
            <a:off x="-61089" y="1818409"/>
            <a:ext cx="12253089" cy="461665"/>
          </a:xfrm>
          <a:prstGeom prst="rect">
            <a:avLst/>
          </a:prstGeom>
          <a:noFill/>
          <a:ln>
            <a:noFill/>
          </a:ln>
        </p:spPr>
        <p:txBody>
          <a:bodyPr spcFirstLastPara="1" wrap="square" lIns="91425" tIns="45700" rIns="91425" bIns="45700" anchor="t" anchorCtr="0">
            <a:spAutoFit/>
          </a:bodyPr>
          <a:lstStyle/>
          <a:p>
            <a:pPr marL="342900" marR="0" lvl="0" indent="-190500" algn="l" rtl="0">
              <a:spcBef>
                <a:spcPts val="0"/>
              </a:spcBef>
              <a:spcAft>
                <a:spcPts val="0"/>
              </a:spcAft>
              <a:buClr>
                <a:schemeClr val="dk1"/>
              </a:buClr>
              <a:buSzPts val="2400"/>
              <a:buFont typeface="Arial"/>
              <a:buNone/>
            </a:pPr>
            <a:endParaRPr sz="2400">
              <a:solidFill>
                <a:schemeClr val="dk1"/>
              </a:solidFill>
              <a:latin typeface="Oswald"/>
              <a:ea typeface="Oswald"/>
              <a:cs typeface="Oswald"/>
              <a:sym typeface="Oswald"/>
            </a:endParaRPr>
          </a:p>
        </p:txBody>
      </p:sp>
      <p:sp>
        <p:nvSpPr>
          <p:cNvPr id="194" name="Google Shape;194;p9"/>
          <p:cNvSpPr txBox="1"/>
          <p:nvPr/>
        </p:nvSpPr>
        <p:spPr>
          <a:xfrm>
            <a:off x="414600" y="1476150"/>
            <a:ext cx="10433700" cy="390872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dirty="0">
                <a:solidFill>
                  <a:schemeClr val="dk1"/>
                </a:solidFill>
                <a:latin typeface="Oswald"/>
                <a:ea typeface="Oswald"/>
                <a:cs typeface="Oswald"/>
                <a:sym typeface="Oswald"/>
              </a:rPr>
              <a:t>Timing </a:t>
            </a:r>
            <a:endParaRPr sz="2400" b="1" dirty="0">
              <a:solidFill>
                <a:schemeClr val="dk1"/>
              </a:solidFill>
              <a:latin typeface="Oswald"/>
              <a:ea typeface="Oswald"/>
              <a:cs typeface="Oswald"/>
              <a:sym typeface="Oswald"/>
            </a:endParaRPr>
          </a:p>
          <a:p>
            <a:pPr marL="914400" marR="0" lvl="1" indent="-381000" algn="l" rtl="0">
              <a:spcBef>
                <a:spcPts val="0"/>
              </a:spcBef>
              <a:spcAft>
                <a:spcPts val="0"/>
              </a:spcAft>
              <a:buClr>
                <a:schemeClr val="dk1"/>
              </a:buClr>
              <a:buSzPts val="2400"/>
              <a:buFont typeface="Arial"/>
              <a:buChar char="•"/>
            </a:pPr>
            <a:r>
              <a:rPr lang="en-US" sz="2400" dirty="0">
                <a:solidFill>
                  <a:schemeClr val="dk1"/>
                </a:solidFill>
                <a:latin typeface="Oswald"/>
                <a:ea typeface="Oswald"/>
                <a:cs typeface="Oswald"/>
                <a:sym typeface="Oswald"/>
              </a:rPr>
              <a:t>Wide variety when potential partners are available </a:t>
            </a:r>
            <a:endParaRPr sz="2400" dirty="0">
              <a:solidFill>
                <a:schemeClr val="dk1"/>
              </a:solidFill>
              <a:latin typeface="Oswald"/>
              <a:ea typeface="Oswald"/>
              <a:cs typeface="Oswald"/>
              <a:sym typeface="Oswald"/>
            </a:endParaRPr>
          </a:p>
          <a:p>
            <a:pPr marL="914400" marR="0" lvl="0" indent="0" algn="l" rtl="0">
              <a:spcBef>
                <a:spcPts val="0"/>
              </a:spcBef>
              <a:spcAft>
                <a:spcPts val="0"/>
              </a:spcAft>
              <a:buNone/>
            </a:pPr>
            <a:endParaRPr sz="1600" dirty="0">
              <a:solidFill>
                <a:schemeClr val="dk1"/>
              </a:solidFill>
              <a:latin typeface="Oswald"/>
              <a:ea typeface="Oswald"/>
              <a:cs typeface="Oswald"/>
              <a:sym typeface="Oswald"/>
            </a:endParaRPr>
          </a:p>
          <a:p>
            <a:pPr marL="0" marR="0" lvl="0" indent="0" algn="l" rtl="0">
              <a:spcBef>
                <a:spcPts val="0"/>
              </a:spcBef>
              <a:spcAft>
                <a:spcPts val="0"/>
              </a:spcAft>
              <a:buNone/>
            </a:pPr>
            <a:r>
              <a:rPr lang="en-US" sz="2400" b="1" dirty="0">
                <a:solidFill>
                  <a:schemeClr val="dk1"/>
                </a:solidFill>
                <a:latin typeface="Oswald"/>
                <a:ea typeface="Oswald"/>
                <a:cs typeface="Oswald"/>
                <a:sym typeface="Oswald"/>
              </a:rPr>
              <a:t>Funding</a:t>
            </a:r>
            <a:endParaRPr sz="2400" b="1" dirty="0">
              <a:solidFill>
                <a:schemeClr val="dk1"/>
              </a:solidFill>
              <a:latin typeface="Oswald"/>
              <a:ea typeface="Oswald"/>
              <a:cs typeface="Oswald"/>
              <a:sym typeface="Oswald"/>
            </a:endParaRPr>
          </a:p>
          <a:p>
            <a:pPr marL="914400" lvl="1" indent="-381000" algn="l" rtl="0">
              <a:spcBef>
                <a:spcPts val="0"/>
              </a:spcBef>
              <a:spcAft>
                <a:spcPts val="0"/>
              </a:spcAft>
              <a:buClr>
                <a:schemeClr val="dk1"/>
              </a:buClr>
              <a:buSzPts val="2400"/>
              <a:buFont typeface="Oswald"/>
              <a:buChar char="•"/>
            </a:pPr>
            <a:r>
              <a:rPr lang="en-US" sz="2400" dirty="0">
                <a:solidFill>
                  <a:schemeClr val="dk1"/>
                </a:solidFill>
                <a:latin typeface="Oswald"/>
                <a:ea typeface="Oswald"/>
                <a:cs typeface="Oswald"/>
                <a:sym typeface="Oswald"/>
              </a:rPr>
              <a:t>Understanding associated costs</a:t>
            </a:r>
            <a:endParaRPr sz="2400" dirty="0">
              <a:solidFill>
                <a:schemeClr val="dk1"/>
              </a:solidFill>
              <a:latin typeface="Oswald"/>
              <a:ea typeface="Oswald"/>
              <a:cs typeface="Oswald"/>
              <a:sym typeface="Oswald"/>
            </a:endParaRPr>
          </a:p>
          <a:p>
            <a:pPr marL="914400" marR="0" lvl="1" indent="-381000" algn="l" rtl="0">
              <a:spcBef>
                <a:spcPts val="0"/>
              </a:spcBef>
              <a:spcAft>
                <a:spcPts val="0"/>
              </a:spcAft>
              <a:buClr>
                <a:schemeClr val="dk1"/>
              </a:buClr>
              <a:buSzPts val="2400"/>
              <a:buFont typeface="Oswald"/>
              <a:buChar char="•"/>
            </a:pPr>
            <a:r>
              <a:rPr lang="en-US" sz="2400" dirty="0">
                <a:solidFill>
                  <a:schemeClr val="dk1"/>
                </a:solidFill>
                <a:latin typeface="Oswald"/>
                <a:ea typeface="Oswald"/>
                <a:cs typeface="Oswald"/>
                <a:sym typeface="Oswald"/>
              </a:rPr>
              <a:t>Ability to have transparent conversations about money</a:t>
            </a:r>
            <a:endParaRPr sz="2400" dirty="0">
              <a:solidFill>
                <a:schemeClr val="dk1"/>
              </a:solidFill>
              <a:latin typeface="Oswald"/>
              <a:ea typeface="Oswald"/>
              <a:cs typeface="Oswald"/>
              <a:sym typeface="Oswald"/>
            </a:endParaRPr>
          </a:p>
          <a:p>
            <a:pPr marL="914400" lvl="1" indent="-381000" algn="l" rtl="0">
              <a:spcBef>
                <a:spcPts val="0"/>
              </a:spcBef>
              <a:spcAft>
                <a:spcPts val="0"/>
              </a:spcAft>
              <a:buClr>
                <a:schemeClr val="dk1"/>
              </a:buClr>
              <a:buSzPts val="2400"/>
              <a:buFont typeface="Oswald"/>
              <a:buChar char="•"/>
            </a:pPr>
            <a:r>
              <a:rPr lang="en-US" sz="2400" dirty="0">
                <a:solidFill>
                  <a:schemeClr val="dk1"/>
                </a:solidFill>
                <a:latin typeface="Oswald"/>
                <a:ea typeface="Oswald"/>
                <a:cs typeface="Oswald"/>
                <a:sym typeface="Oswald"/>
              </a:rPr>
              <a:t>Willingness to leverage financial resources in partnership</a:t>
            </a:r>
            <a:endParaRPr sz="2400" dirty="0">
              <a:solidFill>
                <a:schemeClr val="dk1"/>
              </a:solidFill>
              <a:latin typeface="Oswald"/>
              <a:ea typeface="Oswald"/>
              <a:cs typeface="Oswald"/>
              <a:sym typeface="Oswald"/>
            </a:endParaRPr>
          </a:p>
          <a:p>
            <a:pPr marL="1371600" marR="0" lvl="0" indent="0" algn="l" rtl="0">
              <a:spcBef>
                <a:spcPts val="0"/>
              </a:spcBef>
              <a:spcAft>
                <a:spcPts val="0"/>
              </a:spcAft>
              <a:buNone/>
            </a:pPr>
            <a:endParaRPr sz="1600" dirty="0">
              <a:solidFill>
                <a:schemeClr val="dk1"/>
              </a:solidFill>
              <a:latin typeface="Oswald"/>
              <a:ea typeface="Oswald"/>
              <a:cs typeface="Oswald"/>
              <a:sym typeface="Oswald"/>
            </a:endParaRPr>
          </a:p>
          <a:p>
            <a:pPr marL="0" marR="0" lvl="0" indent="0" algn="l" rtl="0">
              <a:spcBef>
                <a:spcPts val="0"/>
              </a:spcBef>
              <a:spcAft>
                <a:spcPts val="0"/>
              </a:spcAft>
              <a:buNone/>
            </a:pPr>
            <a:r>
              <a:rPr lang="en-US" sz="2400" b="1" dirty="0">
                <a:solidFill>
                  <a:schemeClr val="dk1"/>
                </a:solidFill>
                <a:latin typeface="Oswald"/>
                <a:ea typeface="Oswald"/>
                <a:cs typeface="Oswald"/>
                <a:sym typeface="Oswald"/>
              </a:rPr>
              <a:t>Technology </a:t>
            </a:r>
            <a:endParaRPr sz="2400" b="1" dirty="0">
              <a:solidFill>
                <a:schemeClr val="dk1"/>
              </a:solidFill>
              <a:latin typeface="Oswald"/>
              <a:ea typeface="Oswald"/>
              <a:cs typeface="Oswald"/>
              <a:sym typeface="Oswald"/>
            </a:endParaRPr>
          </a:p>
          <a:p>
            <a:pPr marL="914400" marR="0" lvl="1" indent="-381000" algn="l" rtl="0">
              <a:spcBef>
                <a:spcPts val="0"/>
              </a:spcBef>
              <a:spcAft>
                <a:spcPts val="0"/>
              </a:spcAft>
              <a:buClr>
                <a:schemeClr val="dk1"/>
              </a:buClr>
              <a:buSzPts val="2400"/>
              <a:buFont typeface="Oswald"/>
              <a:buChar char="•"/>
            </a:pPr>
            <a:r>
              <a:rPr lang="en-US" sz="2400" dirty="0">
                <a:solidFill>
                  <a:schemeClr val="dk1"/>
                </a:solidFill>
                <a:latin typeface="Oswald"/>
                <a:ea typeface="Oswald"/>
                <a:cs typeface="Oswald"/>
                <a:sym typeface="Oswald"/>
              </a:rPr>
              <a:t>Embracing the use of and alignment</a:t>
            </a:r>
            <a:endParaRPr sz="2400" dirty="0">
              <a:solidFill>
                <a:schemeClr val="dk1"/>
              </a:solidFill>
              <a:latin typeface="Oswald"/>
              <a:ea typeface="Oswald"/>
              <a:cs typeface="Oswald"/>
              <a:sym typeface="Oswald"/>
            </a:endParaRPr>
          </a:p>
          <a:p>
            <a:pPr marL="914400" marR="0" lvl="1" indent="-381000" algn="l" rtl="0">
              <a:spcBef>
                <a:spcPts val="0"/>
              </a:spcBef>
              <a:spcAft>
                <a:spcPts val="0"/>
              </a:spcAft>
              <a:buClr>
                <a:schemeClr val="dk1"/>
              </a:buClr>
              <a:buSzPts val="2400"/>
              <a:buFont typeface="Oswald"/>
              <a:buChar char="•"/>
            </a:pPr>
            <a:r>
              <a:rPr lang="en-US" sz="2400" dirty="0">
                <a:solidFill>
                  <a:schemeClr val="dk1"/>
                </a:solidFill>
                <a:latin typeface="Oswald"/>
                <a:ea typeface="Oswald"/>
                <a:cs typeface="Oswald"/>
                <a:sym typeface="Oswald"/>
              </a:rPr>
              <a:t>Skills, on both sides, to understand the technologies in use for projects</a:t>
            </a:r>
            <a:endParaRPr sz="2400" dirty="0">
              <a:solidFill>
                <a:schemeClr val="dk1"/>
              </a:solidFill>
              <a:latin typeface="Oswald"/>
              <a:ea typeface="Oswald"/>
              <a:cs typeface="Oswald"/>
              <a:sym typeface="Oswald"/>
            </a:endParaRPr>
          </a:p>
        </p:txBody>
      </p:sp>
      <p:sp>
        <p:nvSpPr>
          <p:cNvPr id="195" name="Google Shape;195;p9"/>
          <p:cNvSpPr txBox="1"/>
          <p:nvPr/>
        </p:nvSpPr>
        <p:spPr>
          <a:xfrm>
            <a:off x="5061450" y="6088500"/>
            <a:ext cx="7410900" cy="7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200" dirty="0">
                <a:solidFill>
                  <a:schemeClr val="lt1"/>
                </a:solidFill>
                <a:latin typeface="Oswald"/>
                <a:ea typeface="Oswald"/>
                <a:cs typeface="Oswald"/>
                <a:sym typeface="Oswald"/>
              </a:rPr>
              <a:t> </a:t>
            </a:r>
            <a:endParaRPr sz="1200"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544</Words>
  <Application>Microsoft Office PowerPoint</Application>
  <PresentationFormat>Widescreen</PresentationFormat>
  <Paragraphs>106</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Oswald</vt:lpstr>
      <vt:lpstr>Oswald Medium</vt:lpstr>
      <vt:lpstr>Calibri</vt:lpstr>
      <vt:lpstr>Open Sans</vt:lpstr>
      <vt:lpstr>Oswald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Open Discussion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Duany, Alyssa</cp:lastModifiedBy>
  <cp:revision>19</cp:revision>
  <dcterms:created xsi:type="dcterms:W3CDTF">2020-09-17T00:40:51Z</dcterms:created>
  <dcterms:modified xsi:type="dcterms:W3CDTF">2024-03-27T16:53:09Z</dcterms:modified>
</cp:coreProperties>
</file>