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Italics"/>
      <p:regular r:id="rId24"/>
      <p:italic r:id="rId25"/>
    </p:embeddedFont>
    <p:embeddedFont>
      <p:font typeface="Source Sans Pro"/>
      <p:regular r:id="rId26"/>
      <p:bold r:id="rId27"/>
    </p:embeddedFont>
    <p:embeddedFont>
      <p:font typeface="Source Sans Pro Bold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64" d="100"/>
          <a:sy n="64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8017064"/>
            <a:ext cx="18288000" cy="11544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192597"/>
            <a:ext cx="12965632" cy="355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Source Sans Pro Bold"/>
              </a:rPr>
              <a:t>LEADERSHIP OF LOCAL ECONOMIC ENGINES</a:t>
            </a:r>
          </a:p>
          <a:p>
            <a:pPr>
              <a:lnSpc>
                <a:spcPts val="1980"/>
              </a:lnSpc>
            </a:pPr>
            <a:endParaRPr lang="en-US" sz="9000">
              <a:solidFill>
                <a:srgbClr val="FFFFFF"/>
              </a:solidFill>
              <a:latin typeface="Source Sans Pro Bold"/>
            </a:endParaRPr>
          </a:p>
          <a:p>
            <a:pPr marL="0" lvl="0" indent="0">
              <a:lnSpc>
                <a:spcPts val="6160"/>
              </a:lnSpc>
            </a:pPr>
            <a:r>
              <a:rPr lang="en-US" sz="5600">
                <a:solidFill>
                  <a:srgbClr val="456874"/>
                </a:solidFill>
                <a:latin typeface="Source Sans Pro Bold"/>
              </a:rPr>
              <a:t>Women in Texas Chambers of Commerce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741410"/>
            <a:ext cx="1468174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Source Sans Pro Bold"/>
              </a:rPr>
              <a:t>Rebecca Nelson </a:t>
            </a:r>
          </a:p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Source Sans Pro"/>
              </a:rPr>
              <a:t>The Bush School of Government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81844" y="2862821"/>
            <a:ext cx="7262156" cy="58957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95453" y="3265276"/>
            <a:ext cx="6663847" cy="50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Average population was 12,782 versus 168,293 for the rest of the state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 Average population density of 15.3 versus 175.3 rest of state 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Almost identical unemployment rates: 5.58% in counties with data and 5.67% in counties without data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85850"/>
            <a:ext cx="16230600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0"/>
              </a:lnSpc>
            </a:pPr>
            <a:r>
              <a:rPr lang="en-US" sz="6100">
                <a:solidFill>
                  <a:srgbClr val="456874"/>
                </a:solidFill>
                <a:latin typeface="Source Sans Pro Bold"/>
              </a:rPr>
              <a:t>Counties with Missing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21" b="913"/>
          <a:stretch>
            <a:fillRect/>
          </a:stretch>
        </p:blipFill>
        <p:spPr>
          <a:xfrm>
            <a:off x="1882140" y="2862821"/>
            <a:ext cx="7261860" cy="5895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95453" y="3265276"/>
            <a:ext cx="6663847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Percent of women on the Board varies by county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Community factors do not help us predict concentration of women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Board size can influence concentration of women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85850"/>
            <a:ext cx="16230600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0"/>
              </a:lnSpc>
            </a:pPr>
            <a:r>
              <a:rPr lang="en-US" sz="6100">
                <a:solidFill>
                  <a:srgbClr val="456874"/>
                </a:solidFill>
                <a:latin typeface="Source Sans Pro Bold"/>
              </a:rPr>
              <a:t>Percent of Women on the Board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921" b="913"/>
          <a:stretch>
            <a:fillRect/>
          </a:stretch>
        </p:blipFill>
        <p:spPr>
          <a:xfrm>
            <a:off x="1882140" y="2862821"/>
            <a:ext cx="7261860" cy="5895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85850"/>
            <a:ext cx="16230600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0"/>
              </a:lnSpc>
            </a:pPr>
            <a:r>
              <a:rPr lang="en-US" sz="6100">
                <a:solidFill>
                  <a:srgbClr val="456874"/>
                </a:solidFill>
                <a:latin typeface="Source Sans Pro Bold"/>
              </a:rPr>
              <a:t>Larger boards have fewer women on average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58297" y="4445149"/>
            <a:ext cx="40053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456874"/>
                </a:solidFill>
                <a:latin typeface="Source Sans Pro"/>
              </a:rPr>
              <a:t>on average 33.9 directors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58297" y="5147031"/>
            <a:ext cx="40053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456874"/>
                </a:solidFill>
                <a:latin typeface="Source Sans Pro"/>
              </a:rPr>
              <a:t>on average 20.7 directors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58297" y="5847436"/>
            <a:ext cx="40053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456874"/>
                </a:solidFill>
                <a:latin typeface="Source Sans Pro"/>
              </a:rPr>
              <a:t>on average 17.9 directors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58297" y="6547840"/>
            <a:ext cx="400533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456874"/>
                </a:solidFill>
                <a:latin typeface="Source Sans Pro"/>
              </a:rPr>
              <a:t>on average 10.8 directors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70664" r="74405" b="25071"/>
          <a:stretch>
            <a:fillRect/>
          </a:stretch>
        </p:blipFill>
        <p:spPr>
          <a:xfrm>
            <a:off x="10078693" y="4533180"/>
            <a:ext cx="2679604" cy="3624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74928" r="75644" b="20491"/>
          <a:stretch>
            <a:fillRect/>
          </a:stretch>
        </p:blipFill>
        <p:spPr>
          <a:xfrm>
            <a:off x="10078693" y="5221594"/>
            <a:ext cx="2549875" cy="3893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79292" r="76776" b="15711"/>
          <a:stretch>
            <a:fillRect/>
          </a:stretch>
        </p:blipFill>
        <p:spPr>
          <a:xfrm>
            <a:off x="10078693" y="5934798"/>
            <a:ext cx="2431420" cy="4245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t="84046" r="76776" b="11127"/>
          <a:stretch>
            <a:fillRect/>
          </a:stretch>
        </p:blipFill>
        <p:spPr>
          <a:xfrm>
            <a:off x="10078693" y="6611995"/>
            <a:ext cx="2431420" cy="410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67413" y="4103029"/>
            <a:ext cx="2784746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1420027" y="2054566"/>
            <a:ext cx="5823492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000"/>
              </a:lnSpc>
            </a:pPr>
            <a:r>
              <a:rPr lang="en-US" sz="10000">
                <a:solidFill>
                  <a:srgbClr val="456874"/>
                </a:solidFill>
                <a:latin typeface="Source Sans Pro Bold"/>
              </a:rPr>
              <a:t>Findings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67413" y="1987891"/>
            <a:ext cx="5869123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FFFFFF"/>
                </a:solidFill>
                <a:latin typeface="Source Sans Pro Bold"/>
              </a:rPr>
              <a:t>Women are equally included </a:t>
            </a:r>
            <a:r>
              <a:rPr lang="en-US" sz="3200">
                <a:solidFill>
                  <a:srgbClr val="FFFFFF"/>
                </a:solidFill>
                <a:latin typeface="Source Sans Pro"/>
              </a:rPr>
              <a:t>on the board of directors and in leadership positions for chambers of commerce in Texas.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67413" y="4493554"/>
            <a:ext cx="5869123" cy="176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FFFFFF"/>
                </a:solidFill>
                <a:latin typeface="Source Sans Pro Bold"/>
              </a:rPr>
              <a:t>Rural counties are less likely to have access </a:t>
            </a:r>
            <a:r>
              <a:rPr lang="en-US" sz="3200">
                <a:solidFill>
                  <a:srgbClr val="FFFFFF"/>
                </a:solidFill>
                <a:latin typeface="Source Sans Pro"/>
              </a:rPr>
              <a:t>to chambers of commerce and the resulting potential benefits. </a:t>
            </a:r>
          </a:p>
        </p:txBody>
      </p:sp>
      <p:sp>
        <p:nvSpPr>
          <p:cNvPr id="6" name="AutoShape 6"/>
          <p:cNvSpPr/>
          <p:nvPr/>
        </p:nvSpPr>
        <p:spPr>
          <a:xfrm>
            <a:off x="9367413" y="6610644"/>
            <a:ext cx="2784746" cy="95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TextBox 7"/>
          <p:cNvSpPr txBox="1"/>
          <p:nvPr/>
        </p:nvSpPr>
        <p:spPr>
          <a:xfrm>
            <a:off x="9367413" y="7001169"/>
            <a:ext cx="5869123" cy="132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FFFFFF"/>
                </a:solidFill>
                <a:latin typeface="Source Sans Pro"/>
              </a:rPr>
              <a:t>Despite their prevalence in Texas,</a:t>
            </a:r>
            <a:r>
              <a:rPr lang="en-US" sz="3200">
                <a:solidFill>
                  <a:srgbClr val="FFFFFF"/>
                </a:solidFill>
                <a:latin typeface="Source Sans Pro Bold"/>
              </a:rPr>
              <a:t> little research has been done </a:t>
            </a:r>
            <a:r>
              <a:rPr lang="en-US" sz="3200">
                <a:solidFill>
                  <a:srgbClr val="FFFFFF"/>
                </a:solidFill>
                <a:latin typeface="Source Sans Pro"/>
              </a:rPr>
              <a:t>on chambers of commerce.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418980"/>
            <a:chOff x="0" y="0"/>
            <a:chExt cx="16997247" cy="8816648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6999787" cy="8816648"/>
            </a:xfrm>
            <a:custGeom>
              <a:avLst/>
              <a:gdLst/>
              <a:ahLst/>
              <a:cxnLst/>
              <a:rect l="l" t="t" r="r" b="b"/>
              <a:pathLst>
                <a:path w="16999787" h="8816648">
                  <a:moveTo>
                    <a:pt x="16997248" y="8375958"/>
                  </a:moveTo>
                  <a:lnTo>
                    <a:pt x="16997248" y="181610"/>
                  </a:lnTo>
                  <a:cubicBezTo>
                    <a:pt x="16997248" y="127000"/>
                    <a:pt x="16969307" y="115570"/>
                    <a:pt x="16945177" y="115570"/>
                  </a:cubicBezTo>
                  <a:cubicBezTo>
                    <a:pt x="16936287" y="115570"/>
                    <a:pt x="16927398" y="116840"/>
                    <a:pt x="16918507" y="119380"/>
                  </a:cubicBezTo>
                  <a:lnTo>
                    <a:pt x="16918507" y="80010"/>
                  </a:lnTo>
                  <a:lnTo>
                    <a:pt x="16893107" y="80010"/>
                  </a:lnTo>
                  <a:cubicBezTo>
                    <a:pt x="16898187" y="63500"/>
                    <a:pt x="16899457" y="46990"/>
                    <a:pt x="16894377" y="33020"/>
                  </a:cubicBezTo>
                  <a:cubicBezTo>
                    <a:pt x="16885487" y="11430"/>
                    <a:pt x="16860087" y="0"/>
                    <a:pt x="16818177" y="0"/>
                  </a:cubicBezTo>
                  <a:lnTo>
                    <a:pt x="436880" y="0"/>
                  </a:lnTo>
                  <a:lnTo>
                    <a:pt x="436880" y="15240"/>
                  </a:lnTo>
                  <a:lnTo>
                    <a:pt x="16815637" y="15240"/>
                  </a:lnTo>
                  <a:cubicBezTo>
                    <a:pt x="16849928" y="15240"/>
                    <a:pt x="16870248" y="22860"/>
                    <a:pt x="16876598" y="38100"/>
                  </a:cubicBezTo>
                  <a:cubicBezTo>
                    <a:pt x="16881678" y="48260"/>
                    <a:pt x="16879137" y="63500"/>
                    <a:pt x="16874057" y="78740"/>
                  </a:cubicBezTo>
                  <a:lnTo>
                    <a:pt x="436880" y="78740"/>
                  </a:lnTo>
                  <a:lnTo>
                    <a:pt x="436880" y="95250"/>
                  </a:lnTo>
                  <a:lnTo>
                    <a:pt x="16866437" y="95250"/>
                  </a:lnTo>
                  <a:cubicBezTo>
                    <a:pt x="16851198" y="127000"/>
                    <a:pt x="16824528" y="158750"/>
                    <a:pt x="16809287" y="173990"/>
                  </a:cubicBezTo>
                  <a:lnTo>
                    <a:pt x="16819448" y="185420"/>
                  </a:lnTo>
                  <a:cubicBezTo>
                    <a:pt x="16819448" y="185420"/>
                    <a:pt x="16858817" y="156210"/>
                    <a:pt x="16899457" y="139700"/>
                  </a:cubicBezTo>
                  <a:lnTo>
                    <a:pt x="16899457" y="8674408"/>
                  </a:lnTo>
                  <a:cubicBezTo>
                    <a:pt x="16860087" y="8660438"/>
                    <a:pt x="16819448" y="8633768"/>
                    <a:pt x="16819448" y="8633768"/>
                  </a:cubicBezTo>
                  <a:lnTo>
                    <a:pt x="16809287" y="8646468"/>
                  </a:lnTo>
                  <a:cubicBezTo>
                    <a:pt x="16823257" y="8661708"/>
                    <a:pt x="16849928" y="8692188"/>
                    <a:pt x="16866437" y="8722668"/>
                  </a:cubicBezTo>
                  <a:lnTo>
                    <a:pt x="132080" y="8722668"/>
                  </a:lnTo>
                  <a:cubicBezTo>
                    <a:pt x="147320" y="8692188"/>
                    <a:pt x="170180" y="8660438"/>
                    <a:pt x="184150" y="8646468"/>
                  </a:cubicBezTo>
                  <a:lnTo>
                    <a:pt x="226060" y="8599478"/>
                  </a:lnTo>
                  <a:lnTo>
                    <a:pt x="173990" y="8635038"/>
                  </a:lnTo>
                  <a:cubicBezTo>
                    <a:pt x="173990" y="8635038"/>
                    <a:pt x="135890" y="8661708"/>
                    <a:pt x="96520" y="8675678"/>
                  </a:cubicBezTo>
                  <a:lnTo>
                    <a:pt x="96520" y="342900"/>
                  </a:lnTo>
                  <a:lnTo>
                    <a:pt x="78740" y="342900"/>
                  </a:lnTo>
                  <a:lnTo>
                    <a:pt x="78740" y="8679488"/>
                  </a:lnTo>
                  <a:cubicBezTo>
                    <a:pt x="68580" y="8682028"/>
                    <a:pt x="59690" y="8683298"/>
                    <a:pt x="50800" y="8683298"/>
                  </a:cubicBezTo>
                  <a:cubicBezTo>
                    <a:pt x="35560" y="8683298"/>
                    <a:pt x="15240" y="8678218"/>
                    <a:pt x="15240" y="8638848"/>
                  </a:cubicBezTo>
                  <a:lnTo>
                    <a:pt x="15240" y="186690"/>
                  </a:lnTo>
                  <a:cubicBezTo>
                    <a:pt x="15240" y="140970"/>
                    <a:pt x="36830" y="134620"/>
                    <a:pt x="52070" y="134620"/>
                  </a:cubicBezTo>
                  <a:cubicBezTo>
                    <a:pt x="59690" y="134620"/>
                    <a:pt x="68580" y="135890"/>
                    <a:pt x="77470" y="138430"/>
                  </a:cubicBezTo>
                  <a:lnTo>
                    <a:pt x="77470" y="341630"/>
                  </a:lnTo>
                  <a:lnTo>
                    <a:pt x="93980" y="341630"/>
                  </a:lnTo>
                  <a:lnTo>
                    <a:pt x="93980" y="144780"/>
                  </a:lnTo>
                  <a:cubicBezTo>
                    <a:pt x="134620" y="161290"/>
                    <a:pt x="175260" y="191770"/>
                    <a:pt x="176530" y="193040"/>
                  </a:cubicBezTo>
                  <a:lnTo>
                    <a:pt x="233680" y="237490"/>
                  </a:lnTo>
                  <a:lnTo>
                    <a:pt x="186690" y="181610"/>
                  </a:lnTo>
                  <a:cubicBezTo>
                    <a:pt x="172720" y="165100"/>
                    <a:pt x="147320" y="130810"/>
                    <a:pt x="133350" y="96520"/>
                  </a:cubicBezTo>
                  <a:lnTo>
                    <a:pt x="435610" y="96520"/>
                  </a:lnTo>
                  <a:lnTo>
                    <a:pt x="435610" y="80010"/>
                  </a:lnTo>
                  <a:lnTo>
                    <a:pt x="128270" y="80010"/>
                  </a:lnTo>
                  <a:cubicBezTo>
                    <a:pt x="123190" y="64770"/>
                    <a:pt x="121920" y="49530"/>
                    <a:pt x="127000" y="39370"/>
                  </a:cubicBezTo>
                  <a:cubicBezTo>
                    <a:pt x="133350" y="25400"/>
                    <a:pt x="152400" y="17780"/>
                    <a:pt x="182880" y="17780"/>
                  </a:cubicBezTo>
                  <a:lnTo>
                    <a:pt x="438150" y="17780"/>
                  </a:lnTo>
                  <a:lnTo>
                    <a:pt x="438150" y="1270"/>
                  </a:lnTo>
                  <a:lnTo>
                    <a:pt x="182880" y="1270"/>
                  </a:lnTo>
                  <a:cubicBezTo>
                    <a:pt x="146050" y="1270"/>
                    <a:pt x="123190" y="11430"/>
                    <a:pt x="113030" y="31750"/>
                  </a:cubicBezTo>
                  <a:cubicBezTo>
                    <a:pt x="106680" y="45720"/>
                    <a:pt x="107950" y="62230"/>
                    <a:pt x="113030" y="80010"/>
                  </a:cubicBezTo>
                  <a:lnTo>
                    <a:pt x="78740" y="80010"/>
                  </a:lnTo>
                  <a:lnTo>
                    <a:pt x="78740" y="121920"/>
                  </a:lnTo>
                  <a:cubicBezTo>
                    <a:pt x="69850" y="119380"/>
                    <a:pt x="60960" y="118110"/>
                    <a:pt x="53340" y="118110"/>
                  </a:cubicBezTo>
                  <a:cubicBezTo>
                    <a:pt x="29210" y="119380"/>
                    <a:pt x="0" y="130810"/>
                    <a:pt x="0" y="186690"/>
                  </a:cubicBezTo>
                  <a:lnTo>
                    <a:pt x="0" y="8640118"/>
                  </a:lnTo>
                  <a:cubicBezTo>
                    <a:pt x="0" y="8692188"/>
                    <a:pt x="33020" y="8699808"/>
                    <a:pt x="52070" y="8699808"/>
                  </a:cubicBezTo>
                  <a:cubicBezTo>
                    <a:pt x="60960" y="8699808"/>
                    <a:pt x="69850" y="8698538"/>
                    <a:pt x="80010" y="8695998"/>
                  </a:cubicBezTo>
                  <a:lnTo>
                    <a:pt x="80010" y="8737908"/>
                  </a:lnTo>
                  <a:lnTo>
                    <a:pt x="109220" y="8737908"/>
                  </a:lnTo>
                  <a:cubicBezTo>
                    <a:pt x="104140" y="8755688"/>
                    <a:pt x="102870" y="8772198"/>
                    <a:pt x="109220" y="8786168"/>
                  </a:cubicBezTo>
                  <a:cubicBezTo>
                    <a:pt x="118110" y="8806488"/>
                    <a:pt x="142240" y="8816648"/>
                    <a:pt x="179070" y="8816648"/>
                  </a:cubicBezTo>
                  <a:lnTo>
                    <a:pt x="16818178" y="8816648"/>
                  </a:lnTo>
                  <a:cubicBezTo>
                    <a:pt x="16861357" y="8816648"/>
                    <a:pt x="16888028" y="8805218"/>
                    <a:pt x="16896917" y="8783629"/>
                  </a:cubicBezTo>
                  <a:cubicBezTo>
                    <a:pt x="16901998" y="8769658"/>
                    <a:pt x="16900728" y="8754418"/>
                    <a:pt x="16895648" y="8737908"/>
                  </a:cubicBezTo>
                  <a:lnTo>
                    <a:pt x="16919778" y="8737908"/>
                  </a:lnTo>
                  <a:lnTo>
                    <a:pt x="16919778" y="8695998"/>
                  </a:lnTo>
                  <a:cubicBezTo>
                    <a:pt x="16928667" y="8698538"/>
                    <a:pt x="16937557" y="8699808"/>
                    <a:pt x="16946448" y="8699808"/>
                  </a:cubicBezTo>
                  <a:cubicBezTo>
                    <a:pt x="16962957" y="8699808"/>
                    <a:pt x="16974387" y="8694729"/>
                    <a:pt x="16984548" y="8685838"/>
                  </a:cubicBezTo>
                  <a:cubicBezTo>
                    <a:pt x="16994707" y="8675679"/>
                    <a:pt x="16999787" y="8660438"/>
                    <a:pt x="16999787" y="8640118"/>
                  </a:cubicBezTo>
                  <a:lnTo>
                    <a:pt x="16997248" y="8375958"/>
                  </a:lnTo>
                  <a:lnTo>
                    <a:pt x="16980737" y="8375958"/>
                  </a:lnTo>
                  <a:lnTo>
                    <a:pt x="16980737" y="8640118"/>
                  </a:lnTo>
                  <a:cubicBezTo>
                    <a:pt x="16980737" y="8656629"/>
                    <a:pt x="16976928" y="8668058"/>
                    <a:pt x="16970578" y="8674408"/>
                  </a:cubicBezTo>
                  <a:cubicBezTo>
                    <a:pt x="16964228" y="8680758"/>
                    <a:pt x="16955337" y="8683298"/>
                    <a:pt x="16943907" y="8683298"/>
                  </a:cubicBezTo>
                  <a:cubicBezTo>
                    <a:pt x="16935017" y="8683298"/>
                    <a:pt x="16926128" y="8682029"/>
                    <a:pt x="16917237" y="8679488"/>
                  </a:cubicBezTo>
                  <a:lnTo>
                    <a:pt x="16917237" y="135890"/>
                  </a:lnTo>
                  <a:cubicBezTo>
                    <a:pt x="16926128" y="133350"/>
                    <a:pt x="16936287" y="130810"/>
                    <a:pt x="16943907" y="130810"/>
                  </a:cubicBezTo>
                  <a:cubicBezTo>
                    <a:pt x="16959148" y="130810"/>
                    <a:pt x="16980737" y="135890"/>
                    <a:pt x="16980737" y="180340"/>
                  </a:cubicBezTo>
                  <a:lnTo>
                    <a:pt x="16980737" y="8374688"/>
                  </a:lnTo>
                  <a:lnTo>
                    <a:pt x="16997248" y="8374688"/>
                  </a:lnTo>
                  <a:lnTo>
                    <a:pt x="16997248" y="8375958"/>
                  </a:lnTo>
                  <a:close/>
                  <a:moveTo>
                    <a:pt x="95250" y="96520"/>
                  </a:moveTo>
                  <a:lnTo>
                    <a:pt x="118110" y="96520"/>
                  </a:lnTo>
                  <a:cubicBezTo>
                    <a:pt x="125730" y="116840"/>
                    <a:pt x="138430" y="137160"/>
                    <a:pt x="149860" y="153670"/>
                  </a:cubicBezTo>
                  <a:cubicBezTo>
                    <a:pt x="133350" y="144780"/>
                    <a:pt x="114300" y="134620"/>
                    <a:pt x="95250" y="128270"/>
                  </a:cubicBezTo>
                  <a:lnTo>
                    <a:pt x="95250" y="96520"/>
                  </a:lnTo>
                  <a:close/>
                  <a:moveTo>
                    <a:pt x="114300" y="8721398"/>
                  </a:moveTo>
                  <a:lnTo>
                    <a:pt x="95250" y="8721398"/>
                  </a:lnTo>
                  <a:lnTo>
                    <a:pt x="95250" y="8690918"/>
                  </a:lnTo>
                  <a:cubicBezTo>
                    <a:pt x="113030" y="8684568"/>
                    <a:pt x="129540" y="8676948"/>
                    <a:pt x="144780" y="8669329"/>
                  </a:cubicBezTo>
                  <a:cubicBezTo>
                    <a:pt x="133350" y="8684568"/>
                    <a:pt x="121920" y="8702348"/>
                    <a:pt x="114300" y="8721398"/>
                  </a:cubicBezTo>
                  <a:close/>
                  <a:moveTo>
                    <a:pt x="16880407" y="8778548"/>
                  </a:moveTo>
                  <a:cubicBezTo>
                    <a:pt x="16874057" y="8793788"/>
                    <a:pt x="16852467" y="8801408"/>
                    <a:pt x="16816907" y="8801408"/>
                  </a:cubicBezTo>
                  <a:lnTo>
                    <a:pt x="177800" y="8801408"/>
                  </a:lnTo>
                  <a:cubicBezTo>
                    <a:pt x="147320" y="8801408"/>
                    <a:pt x="129540" y="8793788"/>
                    <a:pt x="123190" y="8779818"/>
                  </a:cubicBezTo>
                  <a:cubicBezTo>
                    <a:pt x="118110" y="8768388"/>
                    <a:pt x="120650" y="8754418"/>
                    <a:pt x="125730" y="8737908"/>
                  </a:cubicBezTo>
                  <a:lnTo>
                    <a:pt x="16876598" y="8737908"/>
                  </a:lnTo>
                  <a:cubicBezTo>
                    <a:pt x="16882948" y="8753148"/>
                    <a:pt x="16885487" y="8767118"/>
                    <a:pt x="16880407" y="8778548"/>
                  </a:cubicBezTo>
                  <a:close/>
                  <a:moveTo>
                    <a:pt x="16900728" y="8721398"/>
                  </a:moveTo>
                  <a:lnTo>
                    <a:pt x="16886757" y="8721398"/>
                  </a:lnTo>
                  <a:cubicBezTo>
                    <a:pt x="16877867" y="8703618"/>
                    <a:pt x="16866437" y="8685838"/>
                    <a:pt x="16855007" y="8670598"/>
                  </a:cubicBezTo>
                  <a:cubicBezTo>
                    <a:pt x="16868978" y="8678218"/>
                    <a:pt x="16885487" y="8685838"/>
                    <a:pt x="16901998" y="8690918"/>
                  </a:cubicBezTo>
                  <a:lnTo>
                    <a:pt x="16901998" y="8721398"/>
                  </a:lnTo>
                  <a:lnTo>
                    <a:pt x="16900728" y="8721398"/>
                  </a:lnTo>
                  <a:close/>
                  <a:moveTo>
                    <a:pt x="16855007" y="146050"/>
                  </a:moveTo>
                  <a:cubicBezTo>
                    <a:pt x="16866437" y="130810"/>
                    <a:pt x="16876598" y="114300"/>
                    <a:pt x="16885487" y="96520"/>
                  </a:cubicBezTo>
                  <a:lnTo>
                    <a:pt x="16900728" y="96520"/>
                  </a:lnTo>
                  <a:lnTo>
                    <a:pt x="16900728" y="124460"/>
                  </a:lnTo>
                  <a:cubicBezTo>
                    <a:pt x="16885487" y="130810"/>
                    <a:pt x="16868978" y="138430"/>
                    <a:pt x="16855007" y="146050"/>
                  </a:cubicBezTo>
                  <a:close/>
                </a:path>
              </a:pathLst>
            </a:custGeom>
            <a:solidFill>
              <a:srgbClr val="A0C6D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56281" y="3784600"/>
            <a:ext cx="12775437" cy="28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0"/>
              </a:lnSpc>
            </a:pPr>
            <a:r>
              <a:rPr lang="en-US" sz="10000">
                <a:solidFill>
                  <a:srgbClr val="456874"/>
                </a:solidFill>
                <a:latin typeface="Source Sans Pro Bold"/>
              </a:rPr>
              <a:t>Lessons for Texas Leaders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3129" y="3840432"/>
            <a:ext cx="1468174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Source Sans Pro Bold"/>
              </a:rPr>
              <a:t>CHAMBERS AS A RESOURCE.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3129" y="6873605"/>
            <a:ext cx="1468174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Source Sans Pro"/>
              </a:rPr>
              <a:t>An excellent opportunity for women to build leadership experience and relationships in order to expand their overall impact.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2300" y="3916362"/>
            <a:ext cx="16983400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>
                <a:solidFill>
                  <a:srgbClr val="456874"/>
                </a:solidFill>
                <a:latin typeface="Source Sans Pro Bold"/>
              </a:rPr>
              <a:t>UNDERSTAND YOUR COMMUNITY.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3129" y="6873605"/>
            <a:ext cx="1468174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456874"/>
                </a:solidFill>
                <a:latin typeface="Source Sans Pro"/>
              </a:rPr>
              <a:t>Data is not just for research. Tracking leadership and using community data allows you to consider what you may be missing.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3129" y="3840432"/>
            <a:ext cx="1468174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Source Sans Pro Bold"/>
              </a:rPr>
              <a:t>ROOM FOR GROWTH.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03129" y="6873605"/>
            <a:ext cx="1468174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Source Sans Pro"/>
              </a:rPr>
              <a:t>Many communities do not have access to chambers. Others have limited activity. Communication improvements and increased research are needed.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521" y="2750052"/>
            <a:ext cx="16610958" cy="4926633"/>
            <a:chOff x="0" y="0"/>
            <a:chExt cx="22147944" cy="656884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6891313" cy="656884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16891313" y="750733"/>
              <a:ext cx="5256631" cy="5101631"/>
              <a:chOff x="0" y="0"/>
              <a:chExt cx="933515" cy="90598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33515" cy="905989"/>
              </a:xfrm>
              <a:custGeom>
                <a:avLst/>
                <a:gdLst/>
                <a:ahLst/>
                <a:cxnLst/>
                <a:rect l="l" t="t" r="r" b="b"/>
                <a:pathLst>
                  <a:path w="933515" h="905989">
                    <a:moveTo>
                      <a:pt x="111396" y="0"/>
                    </a:moveTo>
                    <a:lnTo>
                      <a:pt x="822119" y="0"/>
                    </a:lnTo>
                    <a:cubicBezTo>
                      <a:pt x="851663" y="0"/>
                      <a:pt x="879997" y="11736"/>
                      <a:pt x="900888" y="32627"/>
                    </a:cubicBezTo>
                    <a:cubicBezTo>
                      <a:pt x="921779" y="53518"/>
                      <a:pt x="933515" y="81852"/>
                      <a:pt x="933515" y="111396"/>
                    </a:cubicBezTo>
                    <a:lnTo>
                      <a:pt x="933515" y="794593"/>
                    </a:lnTo>
                    <a:cubicBezTo>
                      <a:pt x="933515" y="824137"/>
                      <a:pt x="921779" y="852471"/>
                      <a:pt x="900888" y="873362"/>
                    </a:cubicBezTo>
                    <a:cubicBezTo>
                      <a:pt x="879997" y="894253"/>
                      <a:pt x="851663" y="905989"/>
                      <a:pt x="822119" y="905989"/>
                    </a:cubicBezTo>
                    <a:lnTo>
                      <a:pt x="111396" y="905989"/>
                    </a:lnTo>
                    <a:cubicBezTo>
                      <a:pt x="81852" y="905989"/>
                      <a:pt x="53518" y="894253"/>
                      <a:pt x="32627" y="873362"/>
                    </a:cubicBezTo>
                    <a:cubicBezTo>
                      <a:pt x="11736" y="852471"/>
                      <a:pt x="0" y="824137"/>
                      <a:pt x="0" y="794593"/>
                    </a:cubicBezTo>
                    <a:lnTo>
                      <a:pt x="0" y="111396"/>
                    </a:lnTo>
                    <a:cubicBezTo>
                      <a:pt x="0" y="81852"/>
                      <a:pt x="11736" y="53518"/>
                      <a:pt x="32627" y="32627"/>
                    </a:cubicBezTo>
                    <a:cubicBezTo>
                      <a:pt x="53518" y="11736"/>
                      <a:pt x="81852" y="0"/>
                      <a:pt x="111396" y="0"/>
                    </a:cubicBezTo>
                    <a:close/>
                  </a:path>
                </a:pathLst>
              </a:custGeom>
              <a:solidFill>
                <a:srgbClr val="456874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79"/>
                  </a:lnSpc>
                </a:pPr>
                <a:endParaRPr/>
              </a:p>
            </p:txBody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757968" y="1539888"/>
              <a:ext cx="3523321" cy="352332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028700" y="1114425"/>
            <a:ext cx="10360775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0"/>
              </a:lnSpc>
            </a:pPr>
            <a:r>
              <a:rPr lang="en-US" sz="8500">
                <a:solidFill>
                  <a:srgbClr val="456874"/>
                </a:solidFill>
                <a:latin typeface="Source Sans Pro Bold"/>
              </a:rPr>
              <a:t>For More Information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8108985"/>
            <a:ext cx="4323257" cy="1149315"/>
            <a:chOff x="0" y="0"/>
            <a:chExt cx="5764343" cy="153241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909696"/>
              <a:ext cx="5764343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456874"/>
                  </a:solidFill>
                  <a:latin typeface="Source Sans Pro"/>
                </a:rPr>
                <a:t>nelsonrebeccap@gmail.com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5764343" cy="60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20"/>
                </a:lnSpc>
              </a:pPr>
              <a:r>
                <a:rPr lang="en-US" sz="3200">
                  <a:solidFill>
                    <a:srgbClr val="456874"/>
                  </a:solidFill>
                  <a:latin typeface="Source Sans Pro Bold"/>
                </a:rPr>
                <a:t>Rebecca Nelson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418980"/>
            <a:chOff x="0" y="0"/>
            <a:chExt cx="16997247" cy="8816648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6999787" cy="8816648"/>
            </a:xfrm>
            <a:custGeom>
              <a:avLst/>
              <a:gdLst/>
              <a:ahLst/>
              <a:cxnLst/>
              <a:rect l="l" t="t" r="r" b="b"/>
              <a:pathLst>
                <a:path w="16999787" h="8816648">
                  <a:moveTo>
                    <a:pt x="16997248" y="8375958"/>
                  </a:moveTo>
                  <a:lnTo>
                    <a:pt x="16997248" y="181610"/>
                  </a:lnTo>
                  <a:cubicBezTo>
                    <a:pt x="16997248" y="127000"/>
                    <a:pt x="16969307" y="115570"/>
                    <a:pt x="16945177" y="115570"/>
                  </a:cubicBezTo>
                  <a:cubicBezTo>
                    <a:pt x="16936287" y="115570"/>
                    <a:pt x="16927398" y="116840"/>
                    <a:pt x="16918507" y="119380"/>
                  </a:cubicBezTo>
                  <a:lnTo>
                    <a:pt x="16918507" y="80010"/>
                  </a:lnTo>
                  <a:lnTo>
                    <a:pt x="16893107" y="80010"/>
                  </a:lnTo>
                  <a:cubicBezTo>
                    <a:pt x="16898187" y="63500"/>
                    <a:pt x="16899457" y="46990"/>
                    <a:pt x="16894377" y="33020"/>
                  </a:cubicBezTo>
                  <a:cubicBezTo>
                    <a:pt x="16885487" y="11430"/>
                    <a:pt x="16860087" y="0"/>
                    <a:pt x="16818177" y="0"/>
                  </a:cubicBezTo>
                  <a:lnTo>
                    <a:pt x="436880" y="0"/>
                  </a:lnTo>
                  <a:lnTo>
                    <a:pt x="436880" y="15240"/>
                  </a:lnTo>
                  <a:lnTo>
                    <a:pt x="16815637" y="15240"/>
                  </a:lnTo>
                  <a:cubicBezTo>
                    <a:pt x="16849928" y="15240"/>
                    <a:pt x="16870248" y="22860"/>
                    <a:pt x="16876598" y="38100"/>
                  </a:cubicBezTo>
                  <a:cubicBezTo>
                    <a:pt x="16881678" y="48260"/>
                    <a:pt x="16879137" y="63500"/>
                    <a:pt x="16874057" y="78740"/>
                  </a:cubicBezTo>
                  <a:lnTo>
                    <a:pt x="436880" y="78740"/>
                  </a:lnTo>
                  <a:lnTo>
                    <a:pt x="436880" y="95250"/>
                  </a:lnTo>
                  <a:lnTo>
                    <a:pt x="16866437" y="95250"/>
                  </a:lnTo>
                  <a:cubicBezTo>
                    <a:pt x="16851198" y="127000"/>
                    <a:pt x="16824528" y="158750"/>
                    <a:pt x="16809287" y="173990"/>
                  </a:cubicBezTo>
                  <a:lnTo>
                    <a:pt x="16819448" y="185420"/>
                  </a:lnTo>
                  <a:cubicBezTo>
                    <a:pt x="16819448" y="185420"/>
                    <a:pt x="16858817" y="156210"/>
                    <a:pt x="16899457" y="139700"/>
                  </a:cubicBezTo>
                  <a:lnTo>
                    <a:pt x="16899457" y="8674408"/>
                  </a:lnTo>
                  <a:cubicBezTo>
                    <a:pt x="16860087" y="8660438"/>
                    <a:pt x="16819448" y="8633768"/>
                    <a:pt x="16819448" y="8633768"/>
                  </a:cubicBezTo>
                  <a:lnTo>
                    <a:pt x="16809287" y="8646468"/>
                  </a:lnTo>
                  <a:cubicBezTo>
                    <a:pt x="16823257" y="8661708"/>
                    <a:pt x="16849928" y="8692188"/>
                    <a:pt x="16866437" y="8722668"/>
                  </a:cubicBezTo>
                  <a:lnTo>
                    <a:pt x="132080" y="8722668"/>
                  </a:lnTo>
                  <a:cubicBezTo>
                    <a:pt x="147320" y="8692188"/>
                    <a:pt x="170180" y="8660438"/>
                    <a:pt x="184150" y="8646468"/>
                  </a:cubicBezTo>
                  <a:lnTo>
                    <a:pt x="226060" y="8599478"/>
                  </a:lnTo>
                  <a:lnTo>
                    <a:pt x="173990" y="8635038"/>
                  </a:lnTo>
                  <a:cubicBezTo>
                    <a:pt x="173990" y="8635038"/>
                    <a:pt x="135890" y="8661708"/>
                    <a:pt x="96520" y="8675678"/>
                  </a:cubicBezTo>
                  <a:lnTo>
                    <a:pt x="96520" y="342900"/>
                  </a:lnTo>
                  <a:lnTo>
                    <a:pt x="78740" y="342900"/>
                  </a:lnTo>
                  <a:lnTo>
                    <a:pt x="78740" y="8679488"/>
                  </a:lnTo>
                  <a:cubicBezTo>
                    <a:pt x="68580" y="8682028"/>
                    <a:pt x="59690" y="8683298"/>
                    <a:pt x="50800" y="8683298"/>
                  </a:cubicBezTo>
                  <a:cubicBezTo>
                    <a:pt x="35560" y="8683298"/>
                    <a:pt x="15240" y="8678218"/>
                    <a:pt x="15240" y="8638848"/>
                  </a:cubicBezTo>
                  <a:lnTo>
                    <a:pt x="15240" y="186690"/>
                  </a:lnTo>
                  <a:cubicBezTo>
                    <a:pt x="15240" y="140970"/>
                    <a:pt x="36830" y="134620"/>
                    <a:pt x="52070" y="134620"/>
                  </a:cubicBezTo>
                  <a:cubicBezTo>
                    <a:pt x="59690" y="134620"/>
                    <a:pt x="68580" y="135890"/>
                    <a:pt x="77470" y="138430"/>
                  </a:cubicBezTo>
                  <a:lnTo>
                    <a:pt x="77470" y="341630"/>
                  </a:lnTo>
                  <a:lnTo>
                    <a:pt x="93980" y="341630"/>
                  </a:lnTo>
                  <a:lnTo>
                    <a:pt x="93980" y="144780"/>
                  </a:lnTo>
                  <a:cubicBezTo>
                    <a:pt x="134620" y="161290"/>
                    <a:pt x="175260" y="191770"/>
                    <a:pt x="176530" y="193040"/>
                  </a:cubicBezTo>
                  <a:lnTo>
                    <a:pt x="233680" y="237490"/>
                  </a:lnTo>
                  <a:lnTo>
                    <a:pt x="186690" y="181610"/>
                  </a:lnTo>
                  <a:cubicBezTo>
                    <a:pt x="172720" y="165100"/>
                    <a:pt x="147320" y="130810"/>
                    <a:pt x="133350" y="96520"/>
                  </a:cubicBezTo>
                  <a:lnTo>
                    <a:pt x="435610" y="96520"/>
                  </a:lnTo>
                  <a:lnTo>
                    <a:pt x="435610" y="80010"/>
                  </a:lnTo>
                  <a:lnTo>
                    <a:pt x="128270" y="80010"/>
                  </a:lnTo>
                  <a:cubicBezTo>
                    <a:pt x="123190" y="64770"/>
                    <a:pt x="121920" y="49530"/>
                    <a:pt x="127000" y="39370"/>
                  </a:cubicBezTo>
                  <a:cubicBezTo>
                    <a:pt x="133350" y="25400"/>
                    <a:pt x="152400" y="17780"/>
                    <a:pt x="182880" y="17780"/>
                  </a:cubicBezTo>
                  <a:lnTo>
                    <a:pt x="438150" y="17780"/>
                  </a:lnTo>
                  <a:lnTo>
                    <a:pt x="438150" y="1270"/>
                  </a:lnTo>
                  <a:lnTo>
                    <a:pt x="182880" y="1270"/>
                  </a:lnTo>
                  <a:cubicBezTo>
                    <a:pt x="146050" y="1270"/>
                    <a:pt x="123190" y="11430"/>
                    <a:pt x="113030" y="31750"/>
                  </a:cubicBezTo>
                  <a:cubicBezTo>
                    <a:pt x="106680" y="45720"/>
                    <a:pt x="107950" y="62230"/>
                    <a:pt x="113030" y="80010"/>
                  </a:cubicBezTo>
                  <a:lnTo>
                    <a:pt x="78740" y="80010"/>
                  </a:lnTo>
                  <a:lnTo>
                    <a:pt x="78740" y="121920"/>
                  </a:lnTo>
                  <a:cubicBezTo>
                    <a:pt x="69850" y="119380"/>
                    <a:pt x="60960" y="118110"/>
                    <a:pt x="53340" y="118110"/>
                  </a:cubicBezTo>
                  <a:cubicBezTo>
                    <a:pt x="29210" y="119380"/>
                    <a:pt x="0" y="130810"/>
                    <a:pt x="0" y="186690"/>
                  </a:cubicBezTo>
                  <a:lnTo>
                    <a:pt x="0" y="8640118"/>
                  </a:lnTo>
                  <a:cubicBezTo>
                    <a:pt x="0" y="8692188"/>
                    <a:pt x="33020" y="8699808"/>
                    <a:pt x="52070" y="8699808"/>
                  </a:cubicBezTo>
                  <a:cubicBezTo>
                    <a:pt x="60960" y="8699808"/>
                    <a:pt x="69850" y="8698538"/>
                    <a:pt x="80010" y="8695998"/>
                  </a:cubicBezTo>
                  <a:lnTo>
                    <a:pt x="80010" y="8737908"/>
                  </a:lnTo>
                  <a:lnTo>
                    <a:pt x="109220" y="8737908"/>
                  </a:lnTo>
                  <a:cubicBezTo>
                    <a:pt x="104140" y="8755688"/>
                    <a:pt x="102870" y="8772198"/>
                    <a:pt x="109220" y="8786168"/>
                  </a:cubicBezTo>
                  <a:cubicBezTo>
                    <a:pt x="118110" y="8806488"/>
                    <a:pt x="142240" y="8816648"/>
                    <a:pt x="179070" y="8816648"/>
                  </a:cubicBezTo>
                  <a:lnTo>
                    <a:pt x="16818178" y="8816648"/>
                  </a:lnTo>
                  <a:cubicBezTo>
                    <a:pt x="16861357" y="8816648"/>
                    <a:pt x="16888028" y="8805218"/>
                    <a:pt x="16896917" y="8783629"/>
                  </a:cubicBezTo>
                  <a:cubicBezTo>
                    <a:pt x="16901998" y="8769658"/>
                    <a:pt x="16900728" y="8754418"/>
                    <a:pt x="16895648" y="8737908"/>
                  </a:cubicBezTo>
                  <a:lnTo>
                    <a:pt x="16919778" y="8737908"/>
                  </a:lnTo>
                  <a:lnTo>
                    <a:pt x="16919778" y="8695998"/>
                  </a:lnTo>
                  <a:cubicBezTo>
                    <a:pt x="16928667" y="8698538"/>
                    <a:pt x="16937557" y="8699808"/>
                    <a:pt x="16946448" y="8699808"/>
                  </a:cubicBezTo>
                  <a:cubicBezTo>
                    <a:pt x="16962957" y="8699808"/>
                    <a:pt x="16974387" y="8694729"/>
                    <a:pt x="16984548" y="8685838"/>
                  </a:cubicBezTo>
                  <a:cubicBezTo>
                    <a:pt x="16994707" y="8675679"/>
                    <a:pt x="16999787" y="8660438"/>
                    <a:pt x="16999787" y="8640118"/>
                  </a:cubicBezTo>
                  <a:lnTo>
                    <a:pt x="16997248" y="8375958"/>
                  </a:lnTo>
                  <a:lnTo>
                    <a:pt x="16980737" y="8375958"/>
                  </a:lnTo>
                  <a:lnTo>
                    <a:pt x="16980737" y="8640118"/>
                  </a:lnTo>
                  <a:cubicBezTo>
                    <a:pt x="16980737" y="8656629"/>
                    <a:pt x="16976928" y="8668058"/>
                    <a:pt x="16970578" y="8674408"/>
                  </a:cubicBezTo>
                  <a:cubicBezTo>
                    <a:pt x="16964228" y="8680758"/>
                    <a:pt x="16955337" y="8683298"/>
                    <a:pt x="16943907" y="8683298"/>
                  </a:cubicBezTo>
                  <a:cubicBezTo>
                    <a:pt x="16935017" y="8683298"/>
                    <a:pt x="16926128" y="8682029"/>
                    <a:pt x="16917237" y="8679488"/>
                  </a:cubicBezTo>
                  <a:lnTo>
                    <a:pt x="16917237" y="135890"/>
                  </a:lnTo>
                  <a:cubicBezTo>
                    <a:pt x="16926128" y="133350"/>
                    <a:pt x="16936287" y="130810"/>
                    <a:pt x="16943907" y="130810"/>
                  </a:cubicBezTo>
                  <a:cubicBezTo>
                    <a:pt x="16959148" y="130810"/>
                    <a:pt x="16980737" y="135890"/>
                    <a:pt x="16980737" y="180340"/>
                  </a:cubicBezTo>
                  <a:lnTo>
                    <a:pt x="16980737" y="8374688"/>
                  </a:lnTo>
                  <a:lnTo>
                    <a:pt x="16997248" y="8374688"/>
                  </a:lnTo>
                  <a:lnTo>
                    <a:pt x="16997248" y="8375958"/>
                  </a:lnTo>
                  <a:close/>
                  <a:moveTo>
                    <a:pt x="95250" y="96520"/>
                  </a:moveTo>
                  <a:lnTo>
                    <a:pt x="118110" y="96520"/>
                  </a:lnTo>
                  <a:cubicBezTo>
                    <a:pt x="125730" y="116840"/>
                    <a:pt x="138430" y="137160"/>
                    <a:pt x="149860" y="153670"/>
                  </a:cubicBezTo>
                  <a:cubicBezTo>
                    <a:pt x="133350" y="144780"/>
                    <a:pt x="114300" y="134620"/>
                    <a:pt x="95250" y="128270"/>
                  </a:cubicBezTo>
                  <a:lnTo>
                    <a:pt x="95250" y="96520"/>
                  </a:lnTo>
                  <a:close/>
                  <a:moveTo>
                    <a:pt x="114300" y="8721398"/>
                  </a:moveTo>
                  <a:lnTo>
                    <a:pt x="95250" y="8721398"/>
                  </a:lnTo>
                  <a:lnTo>
                    <a:pt x="95250" y="8690918"/>
                  </a:lnTo>
                  <a:cubicBezTo>
                    <a:pt x="113030" y="8684568"/>
                    <a:pt x="129540" y="8676948"/>
                    <a:pt x="144780" y="8669329"/>
                  </a:cubicBezTo>
                  <a:cubicBezTo>
                    <a:pt x="133350" y="8684568"/>
                    <a:pt x="121920" y="8702348"/>
                    <a:pt x="114300" y="8721398"/>
                  </a:cubicBezTo>
                  <a:close/>
                  <a:moveTo>
                    <a:pt x="16880407" y="8778548"/>
                  </a:moveTo>
                  <a:cubicBezTo>
                    <a:pt x="16874057" y="8793788"/>
                    <a:pt x="16852467" y="8801408"/>
                    <a:pt x="16816907" y="8801408"/>
                  </a:cubicBezTo>
                  <a:lnTo>
                    <a:pt x="177800" y="8801408"/>
                  </a:lnTo>
                  <a:cubicBezTo>
                    <a:pt x="147320" y="8801408"/>
                    <a:pt x="129540" y="8793788"/>
                    <a:pt x="123190" y="8779818"/>
                  </a:cubicBezTo>
                  <a:cubicBezTo>
                    <a:pt x="118110" y="8768388"/>
                    <a:pt x="120650" y="8754418"/>
                    <a:pt x="125730" y="8737908"/>
                  </a:cubicBezTo>
                  <a:lnTo>
                    <a:pt x="16876598" y="8737908"/>
                  </a:lnTo>
                  <a:cubicBezTo>
                    <a:pt x="16882948" y="8753148"/>
                    <a:pt x="16885487" y="8767118"/>
                    <a:pt x="16880407" y="8778548"/>
                  </a:cubicBezTo>
                  <a:close/>
                  <a:moveTo>
                    <a:pt x="16900728" y="8721398"/>
                  </a:moveTo>
                  <a:lnTo>
                    <a:pt x="16886757" y="8721398"/>
                  </a:lnTo>
                  <a:cubicBezTo>
                    <a:pt x="16877867" y="8703618"/>
                    <a:pt x="16866437" y="8685838"/>
                    <a:pt x="16855007" y="8670598"/>
                  </a:cubicBezTo>
                  <a:cubicBezTo>
                    <a:pt x="16868978" y="8678218"/>
                    <a:pt x="16885487" y="8685838"/>
                    <a:pt x="16901998" y="8690918"/>
                  </a:cubicBezTo>
                  <a:lnTo>
                    <a:pt x="16901998" y="8721398"/>
                  </a:lnTo>
                  <a:lnTo>
                    <a:pt x="16900728" y="8721398"/>
                  </a:lnTo>
                  <a:close/>
                  <a:moveTo>
                    <a:pt x="16855007" y="146050"/>
                  </a:moveTo>
                  <a:cubicBezTo>
                    <a:pt x="16866437" y="130810"/>
                    <a:pt x="16876598" y="114300"/>
                    <a:pt x="16885487" y="96520"/>
                  </a:cubicBezTo>
                  <a:lnTo>
                    <a:pt x="16900728" y="96520"/>
                  </a:lnTo>
                  <a:lnTo>
                    <a:pt x="16900728" y="124460"/>
                  </a:lnTo>
                  <a:cubicBezTo>
                    <a:pt x="16885487" y="130810"/>
                    <a:pt x="16868978" y="138430"/>
                    <a:pt x="16855007" y="146050"/>
                  </a:cubicBezTo>
                  <a:close/>
                </a:path>
              </a:pathLst>
            </a:custGeom>
            <a:solidFill>
              <a:srgbClr val="A0C6D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03129" y="2813049"/>
            <a:ext cx="14681742" cy="474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350"/>
              </a:lnSpc>
            </a:pPr>
            <a:r>
              <a:rPr lang="en-US" sz="8500">
                <a:solidFill>
                  <a:srgbClr val="456874"/>
                </a:solidFill>
                <a:latin typeface="Source Sans Pro"/>
              </a:rPr>
              <a:t>What is the current status of women's </a:t>
            </a:r>
            <a:r>
              <a:rPr lang="en-US" sz="8500">
                <a:solidFill>
                  <a:srgbClr val="456874"/>
                </a:solidFill>
                <a:latin typeface="Source Sans Pro Bold"/>
              </a:rPr>
              <a:t>inclusion </a:t>
            </a:r>
            <a:r>
              <a:rPr lang="en-US" sz="8500">
                <a:solidFill>
                  <a:srgbClr val="456874"/>
                </a:solidFill>
                <a:latin typeface="Source Sans Pro"/>
              </a:rPr>
              <a:t>or</a:t>
            </a:r>
            <a:r>
              <a:rPr lang="en-US" sz="8500">
                <a:solidFill>
                  <a:srgbClr val="456874"/>
                </a:solidFill>
                <a:latin typeface="Source Sans Pro Bold"/>
              </a:rPr>
              <a:t> exclusion </a:t>
            </a:r>
            <a:r>
              <a:rPr lang="en-US" sz="8500">
                <a:solidFill>
                  <a:srgbClr val="456874"/>
                </a:solidFill>
                <a:latin typeface="Source Sans Pro"/>
              </a:rPr>
              <a:t>on</a:t>
            </a:r>
            <a:r>
              <a:rPr lang="en-US" sz="8500">
                <a:solidFill>
                  <a:srgbClr val="456874"/>
                </a:solidFill>
                <a:latin typeface="Source Sans Pro Bold"/>
              </a:rPr>
              <a:t> </a:t>
            </a:r>
            <a:r>
              <a:rPr lang="en-US" sz="8500">
                <a:solidFill>
                  <a:srgbClr val="456874"/>
                </a:solidFill>
                <a:latin typeface="Source Sans Pro"/>
              </a:rPr>
              <a:t>chamber of commerce boards in Texas?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3904" y="3573462"/>
            <a:ext cx="5728242" cy="28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Source Sans Pro Bold"/>
              </a:rPr>
              <a:t>Why Does it Matter?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3706782"/>
            <a:ext cx="7623446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id="3" name="TextBox 3"/>
          <p:cNvSpPr txBox="1"/>
          <p:nvPr/>
        </p:nvSpPr>
        <p:spPr>
          <a:xfrm>
            <a:off x="1653904" y="3573462"/>
            <a:ext cx="5728242" cy="28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Source Sans Pro Bold"/>
              </a:rPr>
              <a:t>Why Does it Matter?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363757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Texas has the second largest number of chamber of commerce entities in the country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1675026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01. Chamber Prevalence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3706782"/>
            <a:ext cx="7623446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id="3" name="TextBox 3"/>
          <p:cNvSpPr txBox="1"/>
          <p:nvPr/>
        </p:nvSpPr>
        <p:spPr>
          <a:xfrm>
            <a:off x="1653904" y="3573462"/>
            <a:ext cx="5728242" cy="28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Source Sans Pro Bold"/>
              </a:rPr>
              <a:t>Why Does it Matter?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363757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Texas has the second largest number of chamber of commerce entities in the country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1675026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01. Chamber Prevalence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979627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Chambers connect public and private sectors as the voice of the business community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291287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02. Chamber Influence</a:t>
            </a:r>
          </a:p>
        </p:txBody>
      </p:sp>
      <p:sp>
        <p:nvSpPr>
          <p:cNvPr id="8" name="AutoShape 8"/>
          <p:cNvSpPr/>
          <p:nvPr/>
        </p:nvSpPr>
        <p:spPr>
          <a:xfrm>
            <a:off x="9144000" y="6322652"/>
            <a:ext cx="7623446" cy="9525"/>
          </a:xfrm>
          <a:prstGeom prst="rect">
            <a:avLst/>
          </a:prstGeom>
          <a:solidFill>
            <a:srgbClr val="FAFAFA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3706782"/>
            <a:ext cx="7623446" cy="9525"/>
          </a:xfrm>
          <a:prstGeom prst="rect">
            <a:avLst/>
          </a:prstGeom>
          <a:solidFill>
            <a:srgbClr val="FAFAFA"/>
          </a:solidFill>
        </p:spPr>
      </p:sp>
      <p:sp>
        <p:nvSpPr>
          <p:cNvPr id="3" name="TextBox 3"/>
          <p:cNvSpPr txBox="1"/>
          <p:nvPr/>
        </p:nvSpPr>
        <p:spPr>
          <a:xfrm>
            <a:off x="1653904" y="3573462"/>
            <a:ext cx="5728242" cy="281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Source Sans Pro Bold"/>
              </a:rPr>
              <a:t>Why Does it Matter?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2363757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Texas has the second largest number of chamber of commerce entities in the country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1675026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01. Chamber Prevalence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4979627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Chambers connect public and private sectors as the voice of the business community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291287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02. Chamber Influence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7592408"/>
            <a:ext cx="762344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Source Sans Pro"/>
              </a:rPr>
              <a:t>Chambers are advocates for local economic development and promote economic growth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6903677"/>
            <a:ext cx="7623446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03. Economic Development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144000" y="6322652"/>
            <a:ext cx="7623446" cy="9525"/>
          </a:xfrm>
          <a:prstGeom prst="rect">
            <a:avLst/>
          </a:prstGeom>
          <a:solidFill>
            <a:srgbClr val="FAFAFA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9760" y="3060700"/>
            <a:ext cx="1276848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56874"/>
                </a:solidFill>
                <a:latin typeface="Source Sans Pro"/>
              </a:rPr>
              <a:t>Women are often underrepresented in business and excluded from leadership.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299394" y="4872096"/>
            <a:ext cx="4130427" cy="2065214"/>
            <a:chOff x="0" y="0"/>
            <a:chExt cx="5507236" cy="2753618"/>
          </a:xfrm>
        </p:grpSpPr>
        <p:sp>
          <p:nvSpPr>
            <p:cNvPr id="4" name="TextBox 4"/>
            <p:cNvSpPr txBox="1"/>
            <p:nvPr/>
          </p:nvSpPr>
          <p:spPr>
            <a:xfrm>
              <a:off x="1963653" y="1667713"/>
              <a:ext cx="1579931" cy="108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28"/>
                </a:lnSpc>
                <a:spcBef>
                  <a:spcPct val="0"/>
                </a:spcBef>
              </a:pPr>
              <a:r>
                <a:rPr lang="en-US" sz="4877" u="none">
                  <a:solidFill>
                    <a:srgbClr val="456874"/>
                  </a:solidFill>
                  <a:latin typeface="Source Sans Pro Bold"/>
                </a:rPr>
                <a:t>30%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507236" cy="2753618"/>
              <a:chOff x="0" y="0"/>
              <a:chExt cx="2540000" cy="127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63" y="-1"/>
                <a:ext cx="2539474" cy="1272868"/>
              </a:xfrm>
              <a:custGeom>
                <a:avLst/>
                <a:gdLst/>
                <a:ahLst/>
                <a:cxnLst/>
                <a:rect l="l" t="t" r="r" b="b"/>
                <a:pathLst>
                  <a:path w="2539474" h="1272868">
                    <a:moveTo>
                      <a:pt x="840" y="1217084"/>
                    </a:moveTo>
                    <a:cubicBezTo>
                      <a:pt x="29207" y="536857"/>
                      <a:pt x="588918" y="0"/>
                      <a:pt x="1269737" y="0"/>
                    </a:cubicBezTo>
                    <a:cubicBezTo>
                      <a:pt x="1950556" y="0"/>
                      <a:pt x="2510267" y="536857"/>
                      <a:pt x="2538634" y="1217084"/>
                    </a:cubicBezTo>
                    <a:cubicBezTo>
                      <a:pt x="2539474" y="1235268"/>
                      <a:pt x="2530520" y="1252512"/>
                      <a:pt x="2515163" y="1262285"/>
                    </a:cubicBezTo>
                    <a:cubicBezTo>
                      <a:pt x="2499806" y="1272059"/>
                      <a:pt x="2480393" y="1272868"/>
                      <a:pt x="2464276" y="1264408"/>
                    </a:cubicBezTo>
                    <a:cubicBezTo>
                      <a:pt x="2448158" y="1255947"/>
                      <a:pt x="2437799" y="1239508"/>
                      <a:pt x="2437122" y="1221318"/>
                    </a:cubicBezTo>
                    <a:cubicBezTo>
                      <a:pt x="2411024" y="595509"/>
                      <a:pt x="1896090" y="101601"/>
                      <a:pt x="1269737" y="101601"/>
                    </a:cubicBezTo>
                    <a:cubicBezTo>
                      <a:pt x="643384" y="101601"/>
                      <a:pt x="128450" y="595509"/>
                      <a:pt x="102352" y="1221318"/>
                    </a:cubicBezTo>
                    <a:cubicBezTo>
                      <a:pt x="101675" y="1239508"/>
                      <a:pt x="91316" y="1255947"/>
                      <a:pt x="75199" y="1264407"/>
                    </a:cubicBezTo>
                    <a:cubicBezTo>
                      <a:pt x="59081" y="1272868"/>
                      <a:pt x="39668" y="1272059"/>
                      <a:pt x="24311" y="1262285"/>
                    </a:cubicBezTo>
                    <a:cubicBezTo>
                      <a:pt x="8954" y="1252512"/>
                      <a:pt x="0" y="1235268"/>
                      <a:pt x="840" y="1217084"/>
                    </a:cubicBezTo>
                    <a:close/>
                  </a:path>
                </a:pathLst>
              </a:custGeom>
              <a:solidFill>
                <a:srgbClr val="B9C7D2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63" y="260285"/>
                <a:ext cx="565708" cy="1012582"/>
              </a:xfrm>
              <a:custGeom>
                <a:avLst/>
                <a:gdLst/>
                <a:ahLst/>
                <a:cxnLst/>
                <a:rect l="l" t="t" r="r" b="b"/>
                <a:pathLst>
                  <a:path w="565708" h="1012582">
                    <a:moveTo>
                      <a:pt x="840" y="956798"/>
                    </a:moveTo>
                    <a:cubicBezTo>
                      <a:pt x="16231" y="587727"/>
                      <a:pt x="191550" y="243646"/>
                      <a:pt x="481088" y="14259"/>
                    </a:cubicBezTo>
                    <a:cubicBezTo>
                      <a:pt x="495305" y="2892"/>
                      <a:pt x="514518" y="0"/>
                      <a:pt x="531452" y="6679"/>
                    </a:cubicBezTo>
                    <a:cubicBezTo>
                      <a:pt x="548386" y="13359"/>
                      <a:pt x="560451" y="28588"/>
                      <a:pt x="563080" y="46601"/>
                    </a:cubicBezTo>
                    <a:cubicBezTo>
                      <a:pt x="565708" y="64613"/>
                      <a:pt x="558498" y="82656"/>
                      <a:pt x="544179" y="93896"/>
                    </a:cubicBezTo>
                    <a:cubicBezTo>
                      <a:pt x="277805" y="304931"/>
                      <a:pt x="116512" y="621486"/>
                      <a:pt x="102352" y="961032"/>
                    </a:cubicBezTo>
                    <a:cubicBezTo>
                      <a:pt x="101675" y="979222"/>
                      <a:pt x="91316" y="995661"/>
                      <a:pt x="75199" y="1004121"/>
                    </a:cubicBezTo>
                    <a:cubicBezTo>
                      <a:pt x="59081" y="1012582"/>
                      <a:pt x="39668" y="1011773"/>
                      <a:pt x="24311" y="1001999"/>
                    </a:cubicBezTo>
                    <a:cubicBezTo>
                      <a:pt x="8954" y="992226"/>
                      <a:pt x="0" y="974982"/>
                      <a:pt x="840" y="956798"/>
                    </a:cubicBezTo>
                    <a:close/>
                  </a:path>
                </a:pathLst>
              </a:custGeom>
              <a:solidFill>
                <a:srgbClr val="45687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2759760" y="1449326"/>
            <a:ext cx="12768481" cy="12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0"/>
              </a:lnSpc>
            </a:pPr>
            <a:r>
              <a:rPr lang="en-US" sz="8500">
                <a:solidFill>
                  <a:srgbClr val="456874"/>
                </a:solidFill>
                <a:latin typeface="Source Sans Pro Bold"/>
              </a:rPr>
              <a:t>S&amp;P 500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58179" y="4872096"/>
            <a:ext cx="4130427" cy="2065214"/>
            <a:chOff x="0" y="0"/>
            <a:chExt cx="5507236" cy="2753618"/>
          </a:xfrm>
        </p:grpSpPr>
        <p:sp>
          <p:nvSpPr>
            <p:cNvPr id="10" name="TextBox 10"/>
            <p:cNvSpPr txBox="1"/>
            <p:nvPr/>
          </p:nvSpPr>
          <p:spPr>
            <a:xfrm>
              <a:off x="1963653" y="1667713"/>
              <a:ext cx="1579931" cy="108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28"/>
                </a:lnSpc>
                <a:spcBef>
                  <a:spcPct val="0"/>
                </a:spcBef>
              </a:pPr>
              <a:r>
                <a:rPr lang="en-US" sz="4877" u="none">
                  <a:solidFill>
                    <a:srgbClr val="456874"/>
                  </a:solidFill>
                  <a:latin typeface="Source Sans Pro Bold"/>
                </a:rPr>
                <a:t>14%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5507236" cy="2753618"/>
              <a:chOff x="0" y="0"/>
              <a:chExt cx="2540000" cy="127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63" y="-1"/>
                <a:ext cx="2539474" cy="1272868"/>
              </a:xfrm>
              <a:custGeom>
                <a:avLst/>
                <a:gdLst/>
                <a:ahLst/>
                <a:cxnLst/>
                <a:rect l="l" t="t" r="r" b="b"/>
                <a:pathLst>
                  <a:path w="2539474" h="1272868">
                    <a:moveTo>
                      <a:pt x="840" y="1217084"/>
                    </a:moveTo>
                    <a:cubicBezTo>
                      <a:pt x="29207" y="536857"/>
                      <a:pt x="588918" y="0"/>
                      <a:pt x="1269737" y="0"/>
                    </a:cubicBezTo>
                    <a:cubicBezTo>
                      <a:pt x="1950556" y="0"/>
                      <a:pt x="2510267" y="536857"/>
                      <a:pt x="2538634" y="1217084"/>
                    </a:cubicBezTo>
                    <a:cubicBezTo>
                      <a:pt x="2539474" y="1235268"/>
                      <a:pt x="2530520" y="1252512"/>
                      <a:pt x="2515163" y="1262285"/>
                    </a:cubicBezTo>
                    <a:cubicBezTo>
                      <a:pt x="2499806" y="1272059"/>
                      <a:pt x="2480393" y="1272868"/>
                      <a:pt x="2464276" y="1264408"/>
                    </a:cubicBezTo>
                    <a:cubicBezTo>
                      <a:pt x="2448158" y="1255947"/>
                      <a:pt x="2437799" y="1239508"/>
                      <a:pt x="2437122" y="1221318"/>
                    </a:cubicBezTo>
                    <a:cubicBezTo>
                      <a:pt x="2411024" y="595509"/>
                      <a:pt x="1896090" y="101601"/>
                      <a:pt x="1269737" y="101601"/>
                    </a:cubicBezTo>
                    <a:cubicBezTo>
                      <a:pt x="643384" y="101601"/>
                      <a:pt x="128450" y="595509"/>
                      <a:pt x="102352" y="1221318"/>
                    </a:cubicBezTo>
                    <a:cubicBezTo>
                      <a:pt x="101675" y="1239508"/>
                      <a:pt x="91316" y="1255947"/>
                      <a:pt x="75199" y="1264407"/>
                    </a:cubicBezTo>
                    <a:cubicBezTo>
                      <a:pt x="59081" y="1272868"/>
                      <a:pt x="39668" y="1272059"/>
                      <a:pt x="24311" y="1262285"/>
                    </a:cubicBezTo>
                    <a:cubicBezTo>
                      <a:pt x="8954" y="1252512"/>
                      <a:pt x="0" y="1235268"/>
                      <a:pt x="840" y="1217084"/>
                    </a:cubicBezTo>
                    <a:close/>
                  </a:path>
                </a:pathLst>
              </a:custGeom>
              <a:solidFill>
                <a:srgbClr val="B9C7D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263" y="744400"/>
                <a:ext cx="199859" cy="528467"/>
              </a:xfrm>
              <a:custGeom>
                <a:avLst/>
                <a:gdLst/>
                <a:ahLst/>
                <a:cxnLst/>
                <a:rect l="l" t="t" r="r" b="b"/>
                <a:pathLst>
                  <a:path w="199859" h="528467">
                    <a:moveTo>
                      <a:pt x="840" y="472683"/>
                    </a:moveTo>
                    <a:cubicBezTo>
                      <a:pt x="7144" y="321510"/>
                      <a:pt x="40412" y="172680"/>
                      <a:pt x="99074" y="33210"/>
                    </a:cubicBezTo>
                    <a:cubicBezTo>
                      <a:pt x="106056" y="16399"/>
                      <a:pt x="121500" y="4609"/>
                      <a:pt x="139557" y="2305"/>
                    </a:cubicBezTo>
                    <a:cubicBezTo>
                      <a:pt x="157614" y="0"/>
                      <a:pt x="175524" y="7533"/>
                      <a:pt x="186505" y="22051"/>
                    </a:cubicBezTo>
                    <a:cubicBezTo>
                      <a:pt x="197486" y="36570"/>
                      <a:pt x="199859" y="55854"/>
                      <a:pt x="192727" y="72601"/>
                    </a:cubicBezTo>
                    <a:cubicBezTo>
                      <a:pt x="138758" y="200914"/>
                      <a:pt x="108152" y="337837"/>
                      <a:pt x="102352" y="476917"/>
                    </a:cubicBezTo>
                    <a:cubicBezTo>
                      <a:pt x="101675" y="495107"/>
                      <a:pt x="91316" y="511546"/>
                      <a:pt x="75199" y="520006"/>
                    </a:cubicBezTo>
                    <a:cubicBezTo>
                      <a:pt x="59081" y="528467"/>
                      <a:pt x="39668" y="527658"/>
                      <a:pt x="24311" y="517884"/>
                    </a:cubicBezTo>
                    <a:cubicBezTo>
                      <a:pt x="8954" y="508111"/>
                      <a:pt x="0" y="490867"/>
                      <a:pt x="840" y="472683"/>
                    </a:cubicBezTo>
                    <a:close/>
                  </a:path>
                </a:pathLst>
              </a:custGeom>
              <a:solidFill>
                <a:srgbClr val="456874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472367" y="7908031"/>
            <a:ext cx="3784482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Women on the board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99535" y="7908031"/>
            <a:ext cx="484771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Women in leadership roles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57342" y="9780666"/>
            <a:ext cx="560148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>
                <a:solidFill>
                  <a:srgbClr val="456874"/>
                </a:solidFill>
                <a:latin typeface="Canva Sans Italics"/>
              </a:rPr>
              <a:t>2022 U.S. Spencer Stuart Board Index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9760" y="3060700"/>
            <a:ext cx="12768481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56874"/>
                </a:solidFill>
                <a:latin typeface="Source Sans Pro"/>
              </a:rPr>
              <a:t>Women are included in equal numbers in both board membership and leadership roles.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299394" y="4872096"/>
            <a:ext cx="4130427" cy="2065214"/>
            <a:chOff x="0" y="0"/>
            <a:chExt cx="5507236" cy="2753618"/>
          </a:xfrm>
        </p:grpSpPr>
        <p:sp>
          <p:nvSpPr>
            <p:cNvPr id="4" name="TextBox 4"/>
            <p:cNvSpPr txBox="1"/>
            <p:nvPr/>
          </p:nvSpPr>
          <p:spPr>
            <a:xfrm>
              <a:off x="1621734" y="1667713"/>
              <a:ext cx="2263767" cy="108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28"/>
                </a:lnSpc>
                <a:spcBef>
                  <a:spcPct val="0"/>
                </a:spcBef>
              </a:pPr>
              <a:r>
                <a:rPr lang="en-US" sz="4877" u="none">
                  <a:solidFill>
                    <a:srgbClr val="456874"/>
                  </a:solidFill>
                  <a:latin typeface="Source Sans Pro Bold"/>
                </a:rPr>
                <a:t>56.9%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5507236" cy="2753618"/>
              <a:chOff x="0" y="0"/>
              <a:chExt cx="2540000" cy="127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63" y="-1"/>
                <a:ext cx="2539474" cy="1272868"/>
              </a:xfrm>
              <a:custGeom>
                <a:avLst/>
                <a:gdLst/>
                <a:ahLst/>
                <a:cxnLst/>
                <a:rect l="l" t="t" r="r" b="b"/>
                <a:pathLst>
                  <a:path w="2539474" h="1272868">
                    <a:moveTo>
                      <a:pt x="840" y="1217084"/>
                    </a:moveTo>
                    <a:cubicBezTo>
                      <a:pt x="29207" y="536857"/>
                      <a:pt x="588918" y="0"/>
                      <a:pt x="1269737" y="0"/>
                    </a:cubicBezTo>
                    <a:cubicBezTo>
                      <a:pt x="1950556" y="0"/>
                      <a:pt x="2510267" y="536857"/>
                      <a:pt x="2538634" y="1217084"/>
                    </a:cubicBezTo>
                    <a:cubicBezTo>
                      <a:pt x="2539474" y="1235268"/>
                      <a:pt x="2530520" y="1252512"/>
                      <a:pt x="2515163" y="1262285"/>
                    </a:cubicBezTo>
                    <a:cubicBezTo>
                      <a:pt x="2499806" y="1272059"/>
                      <a:pt x="2480393" y="1272868"/>
                      <a:pt x="2464276" y="1264408"/>
                    </a:cubicBezTo>
                    <a:cubicBezTo>
                      <a:pt x="2448158" y="1255947"/>
                      <a:pt x="2437799" y="1239508"/>
                      <a:pt x="2437122" y="1221318"/>
                    </a:cubicBezTo>
                    <a:cubicBezTo>
                      <a:pt x="2411024" y="595509"/>
                      <a:pt x="1896090" y="101601"/>
                      <a:pt x="1269737" y="101601"/>
                    </a:cubicBezTo>
                    <a:cubicBezTo>
                      <a:pt x="643384" y="101601"/>
                      <a:pt x="128450" y="595509"/>
                      <a:pt x="102352" y="1221318"/>
                    </a:cubicBezTo>
                    <a:cubicBezTo>
                      <a:pt x="101675" y="1239508"/>
                      <a:pt x="91316" y="1255947"/>
                      <a:pt x="75199" y="1264407"/>
                    </a:cubicBezTo>
                    <a:cubicBezTo>
                      <a:pt x="59081" y="1272868"/>
                      <a:pt x="39668" y="1272059"/>
                      <a:pt x="24311" y="1262285"/>
                    </a:cubicBezTo>
                    <a:cubicBezTo>
                      <a:pt x="8954" y="1252512"/>
                      <a:pt x="0" y="1235268"/>
                      <a:pt x="840" y="1217084"/>
                    </a:cubicBezTo>
                    <a:close/>
                  </a:path>
                </a:pathLst>
              </a:custGeom>
              <a:solidFill>
                <a:srgbClr val="B9C7D2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263" y="-44388"/>
                <a:ext cx="1536305" cy="1317256"/>
              </a:xfrm>
              <a:custGeom>
                <a:avLst/>
                <a:gdLst/>
                <a:ahLst/>
                <a:cxnLst/>
                <a:rect l="l" t="t" r="r" b="b"/>
                <a:pathLst>
                  <a:path w="1536305" h="1317256">
                    <a:moveTo>
                      <a:pt x="840" y="1261471"/>
                    </a:moveTo>
                    <a:cubicBezTo>
                      <a:pt x="16102" y="895508"/>
                      <a:pt x="188626" y="553954"/>
                      <a:pt x="474123" y="324490"/>
                    </a:cubicBezTo>
                    <a:cubicBezTo>
                      <a:pt x="759620" y="95026"/>
                      <a:pt x="1130287" y="0"/>
                      <a:pt x="1490968" y="63805"/>
                    </a:cubicBezTo>
                    <a:cubicBezTo>
                      <a:pt x="1508907" y="66896"/>
                      <a:pt x="1523822" y="79349"/>
                      <a:pt x="1530063" y="96449"/>
                    </a:cubicBezTo>
                    <a:cubicBezTo>
                      <a:pt x="1536305" y="113549"/>
                      <a:pt x="1532921" y="132681"/>
                      <a:pt x="1521191" y="146602"/>
                    </a:cubicBezTo>
                    <a:cubicBezTo>
                      <a:pt x="1509462" y="160523"/>
                      <a:pt x="1491181" y="167103"/>
                      <a:pt x="1473270" y="163852"/>
                    </a:cubicBezTo>
                    <a:cubicBezTo>
                      <a:pt x="1141443" y="105151"/>
                      <a:pt x="800430" y="192575"/>
                      <a:pt x="537772" y="403682"/>
                    </a:cubicBezTo>
                    <a:cubicBezTo>
                      <a:pt x="275115" y="614788"/>
                      <a:pt x="116392" y="929018"/>
                      <a:pt x="102352" y="1265705"/>
                    </a:cubicBezTo>
                    <a:cubicBezTo>
                      <a:pt x="101675" y="1283895"/>
                      <a:pt x="91316" y="1300334"/>
                      <a:pt x="75199" y="1308794"/>
                    </a:cubicBezTo>
                    <a:cubicBezTo>
                      <a:pt x="59081" y="1317255"/>
                      <a:pt x="39668" y="1316446"/>
                      <a:pt x="24311" y="1306672"/>
                    </a:cubicBezTo>
                    <a:cubicBezTo>
                      <a:pt x="8954" y="1296899"/>
                      <a:pt x="0" y="1279655"/>
                      <a:pt x="840" y="1261471"/>
                    </a:cubicBezTo>
                    <a:close/>
                  </a:path>
                </a:pathLst>
              </a:custGeom>
              <a:solidFill>
                <a:srgbClr val="456874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2759760" y="1449326"/>
            <a:ext cx="12768481" cy="120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50"/>
              </a:lnSpc>
            </a:pPr>
            <a:r>
              <a:rPr lang="en-US" sz="8500">
                <a:solidFill>
                  <a:srgbClr val="456874"/>
                </a:solidFill>
                <a:latin typeface="Source Sans Pro Bold"/>
              </a:rPr>
              <a:t>Texas Chambers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858179" y="4872096"/>
            <a:ext cx="4130427" cy="2065214"/>
            <a:chOff x="0" y="0"/>
            <a:chExt cx="5507236" cy="2753618"/>
          </a:xfrm>
        </p:grpSpPr>
        <p:sp>
          <p:nvSpPr>
            <p:cNvPr id="10" name="TextBox 10"/>
            <p:cNvSpPr txBox="1"/>
            <p:nvPr/>
          </p:nvSpPr>
          <p:spPr>
            <a:xfrm>
              <a:off x="1621734" y="1667713"/>
              <a:ext cx="2263767" cy="1085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828"/>
                </a:lnSpc>
                <a:spcBef>
                  <a:spcPct val="0"/>
                </a:spcBef>
              </a:pPr>
              <a:r>
                <a:rPr lang="en-US" sz="4877" u="none">
                  <a:solidFill>
                    <a:srgbClr val="456874"/>
                  </a:solidFill>
                  <a:latin typeface="Source Sans Pro Bold"/>
                </a:rPr>
                <a:t>56.8%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5507236" cy="2753618"/>
              <a:chOff x="0" y="0"/>
              <a:chExt cx="2540000" cy="127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63" y="-1"/>
                <a:ext cx="2539474" cy="1272868"/>
              </a:xfrm>
              <a:custGeom>
                <a:avLst/>
                <a:gdLst/>
                <a:ahLst/>
                <a:cxnLst/>
                <a:rect l="l" t="t" r="r" b="b"/>
                <a:pathLst>
                  <a:path w="2539474" h="1272868">
                    <a:moveTo>
                      <a:pt x="840" y="1217084"/>
                    </a:moveTo>
                    <a:cubicBezTo>
                      <a:pt x="29207" y="536857"/>
                      <a:pt x="588918" y="0"/>
                      <a:pt x="1269737" y="0"/>
                    </a:cubicBezTo>
                    <a:cubicBezTo>
                      <a:pt x="1950556" y="0"/>
                      <a:pt x="2510267" y="536857"/>
                      <a:pt x="2538634" y="1217084"/>
                    </a:cubicBezTo>
                    <a:cubicBezTo>
                      <a:pt x="2539474" y="1235268"/>
                      <a:pt x="2530520" y="1252512"/>
                      <a:pt x="2515163" y="1262285"/>
                    </a:cubicBezTo>
                    <a:cubicBezTo>
                      <a:pt x="2499806" y="1272059"/>
                      <a:pt x="2480393" y="1272868"/>
                      <a:pt x="2464276" y="1264408"/>
                    </a:cubicBezTo>
                    <a:cubicBezTo>
                      <a:pt x="2448158" y="1255947"/>
                      <a:pt x="2437799" y="1239508"/>
                      <a:pt x="2437122" y="1221318"/>
                    </a:cubicBezTo>
                    <a:cubicBezTo>
                      <a:pt x="2411024" y="595509"/>
                      <a:pt x="1896090" y="101601"/>
                      <a:pt x="1269737" y="101601"/>
                    </a:cubicBezTo>
                    <a:cubicBezTo>
                      <a:pt x="643384" y="101601"/>
                      <a:pt x="128450" y="595509"/>
                      <a:pt x="102352" y="1221318"/>
                    </a:cubicBezTo>
                    <a:cubicBezTo>
                      <a:pt x="101675" y="1239508"/>
                      <a:pt x="91316" y="1255947"/>
                      <a:pt x="75199" y="1264407"/>
                    </a:cubicBezTo>
                    <a:cubicBezTo>
                      <a:pt x="59081" y="1272868"/>
                      <a:pt x="39668" y="1272059"/>
                      <a:pt x="24311" y="1262285"/>
                    </a:cubicBezTo>
                    <a:cubicBezTo>
                      <a:pt x="8954" y="1252512"/>
                      <a:pt x="0" y="1235268"/>
                      <a:pt x="840" y="1217084"/>
                    </a:cubicBezTo>
                    <a:close/>
                  </a:path>
                </a:pathLst>
              </a:custGeom>
              <a:solidFill>
                <a:srgbClr val="B9C7D2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263" y="-43824"/>
                <a:ext cx="1532531" cy="1316692"/>
              </a:xfrm>
              <a:custGeom>
                <a:avLst/>
                <a:gdLst/>
                <a:ahLst/>
                <a:cxnLst/>
                <a:rect l="l" t="t" r="r" b="b"/>
                <a:pathLst>
                  <a:path w="1532531" h="1316692">
                    <a:moveTo>
                      <a:pt x="840" y="1260907"/>
                    </a:moveTo>
                    <a:cubicBezTo>
                      <a:pt x="16073" y="895639"/>
                      <a:pt x="187974" y="554652"/>
                      <a:pt x="472569" y="325177"/>
                    </a:cubicBezTo>
                    <a:cubicBezTo>
                      <a:pt x="757164" y="95702"/>
                      <a:pt x="1126844" y="0"/>
                      <a:pt x="1487038" y="62553"/>
                    </a:cubicBezTo>
                    <a:cubicBezTo>
                      <a:pt x="1504987" y="65587"/>
                      <a:pt x="1519940" y="77993"/>
                      <a:pt x="1526236" y="95073"/>
                    </a:cubicBezTo>
                    <a:cubicBezTo>
                      <a:pt x="1532532" y="112153"/>
                      <a:pt x="1529207" y="131296"/>
                      <a:pt x="1517521" y="145254"/>
                    </a:cubicBezTo>
                    <a:cubicBezTo>
                      <a:pt x="1505836" y="159211"/>
                      <a:pt x="1487575" y="165849"/>
                      <a:pt x="1469654" y="162654"/>
                    </a:cubicBezTo>
                    <a:cubicBezTo>
                      <a:pt x="1138276" y="105106"/>
                      <a:pt x="798170" y="193152"/>
                      <a:pt x="536342" y="404269"/>
                    </a:cubicBezTo>
                    <a:cubicBezTo>
                      <a:pt x="274515" y="615386"/>
                      <a:pt x="116366" y="929094"/>
                      <a:pt x="102352" y="1265141"/>
                    </a:cubicBezTo>
                    <a:cubicBezTo>
                      <a:pt x="101675" y="1283331"/>
                      <a:pt x="91316" y="1299770"/>
                      <a:pt x="75199" y="1308230"/>
                    </a:cubicBezTo>
                    <a:cubicBezTo>
                      <a:pt x="59081" y="1316691"/>
                      <a:pt x="39668" y="1315882"/>
                      <a:pt x="24311" y="1306108"/>
                    </a:cubicBezTo>
                    <a:cubicBezTo>
                      <a:pt x="8954" y="1296335"/>
                      <a:pt x="0" y="1279091"/>
                      <a:pt x="840" y="1260907"/>
                    </a:cubicBezTo>
                    <a:close/>
                  </a:path>
                </a:pathLst>
              </a:custGeom>
              <a:solidFill>
                <a:srgbClr val="456874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472367" y="7908031"/>
            <a:ext cx="3784482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Women on the board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99535" y="7908031"/>
            <a:ext cx="4847715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20"/>
              </a:lnSpc>
            </a:pPr>
            <a:r>
              <a:rPr lang="en-US" sz="3200">
                <a:solidFill>
                  <a:srgbClr val="456874"/>
                </a:solidFill>
                <a:latin typeface="Source Sans Pro Bold"/>
              </a:rPr>
              <a:t>Women in leadership roles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81" b="203"/>
          <a:stretch>
            <a:fillRect/>
          </a:stretch>
        </p:blipFill>
        <p:spPr>
          <a:xfrm>
            <a:off x="1882140" y="2863215"/>
            <a:ext cx="7261860" cy="58959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595453" y="3259119"/>
            <a:ext cx="6663847" cy="503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Average population was 7,310 versus 136,614 for the rest of the state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Average population density of 7.1 versus 143.2 rest of state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56874"/>
              </a:solidFill>
              <a:latin typeface="Source Sans Pro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56874"/>
                </a:solidFill>
                <a:latin typeface="Source Sans Pro"/>
              </a:rPr>
              <a:t>Higher per capita income  $63,032/person versus $54,493 rest of state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85850"/>
            <a:ext cx="16230600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0"/>
              </a:lnSpc>
            </a:pPr>
            <a:r>
              <a:rPr lang="en-US" sz="6100">
                <a:solidFill>
                  <a:srgbClr val="456874"/>
                </a:solidFill>
                <a:latin typeface="Source Sans Pro Bold"/>
              </a:rPr>
              <a:t>Counties without a Chamber of Commerce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511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Source Sans Pro</vt:lpstr>
      <vt:lpstr>Calibri</vt:lpstr>
      <vt:lpstr>Source Sans Pro Bold</vt:lpstr>
      <vt:lpstr>Arial</vt:lpstr>
      <vt:lpstr>Canva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Lyceum Presentation</dc:title>
  <dc:creator>Moore, Jennifer A</dc:creator>
  <cp:lastModifiedBy>Moore, Jennifer A</cp:lastModifiedBy>
  <cp:revision>1</cp:revision>
  <dcterms:created xsi:type="dcterms:W3CDTF">2006-08-16T00:00:00Z</dcterms:created>
  <dcterms:modified xsi:type="dcterms:W3CDTF">2023-04-26T15:26:36Z</dcterms:modified>
  <dc:identifier>DAFeaQS_jtI</dc:identifier>
</cp:coreProperties>
</file>