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Oswald" pitchFamily="2" charset="0"/>
      <p:regular r:id="rId28"/>
      <p:bold r:id="rId29"/>
    </p:embeddedFont>
    <p:embeddedFont>
      <p:font typeface="Oswald Light" pitchFamily="2" charset="0"/>
      <p:regular r:id="rId30"/>
      <p:bold r:id="rId31"/>
    </p:embeddedFont>
    <p:embeddedFont>
      <p:font typeface="Oswald Medium" pitchFamily="2"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06CeMxWAzc+yJNYAn6nAyNmr+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4da400a78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24da400a78a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330200" algn="l" rtl="0">
              <a:spcBef>
                <a:spcPts val="0"/>
              </a:spcBef>
              <a:spcAft>
                <a:spcPts val="0"/>
              </a:spcAft>
              <a:buClr>
                <a:schemeClr val="dk1"/>
              </a:buClr>
              <a:buSzPts val="1600"/>
              <a:buFont typeface="Oswald"/>
              <a:buChar char="■"/>
            </a:pPr>
            <a:endParaRPr sz="300"/>
          </a:p>
        </p:txBody>
      </p:sp>
      <p:sp>
        <p:nvSpPr>
          <p:cNvPr id="189" name="Google Shape;18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8b25cf4ae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28b25cf4ae8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8b25cf4ae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g28b25cf4ae8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4da400a78a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24da400a78a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4da2f3ddc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g24da2f3ddcb_1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4da2f3ddcb_1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4da2f3ddc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5414" y="0"/>
            <a:ext cx="12181172" cy="6857999"/>
          </a:xfrm>
          <a:prstGeom prst="rect">
            <a:avLst/>
          </a:prstGeom>
          <a:noFill/>
          <a:ln>
            <a:noFill/>
          </a:ln>
        </p:spPr>
      </p:pic>
      <p:sp>
        <p:nvSpPr>
          <p:cNvPr id="85" name="Google Shape;85;p1"/>
          <p:cNvSpPr txBox="1"/>
          <p:nvPr/>
        </p:nvSpPr>
        <p:spPr>
          <a:xfrm>
            <a:off x="0" y="1795244"/>
            <a:ext cx="12186586"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rgbClr val="500000"/>
                </a:solidFill>
                <a:latin typeface="Oswald"/>
                <a:ea typeface="Oswald"/>
                <a:cs typeface="Oswald"/>
                <a:sym typeface="Oswald"/>
              </a:rPr>
              <a:t>Individual and Organizational Dimensions of Volunteerism at Public Service Organizations </a:t>
            </a:r>
            <a:endParaRPr/>
          </a:p>
        </p:txBody>
      </p:sp>
      <p:sp>
        <p:nvSpPr>
          <p:cNvPr id="86" name="Google Shape;86;p1"/>
          <p:cNvSpPr txBox="1"/>
          <p:nvPr/>
        </p:nvSpPr>
        <p:spPr>
          <a:xfrm>
            <a:off x="0" y="3810000"/>
            <a:ext cx="12186586"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lt1"/>
                </a:solidFill>
                <a:latin typeface="Oswald"/>
                <a:ea typeface="Oswald"/>
                <a:cs typeface="Oswald"/>
                <a:sym typeface="Oswald"/>
              </a:rPr>
              <a:t>Rachel Currie Triska</a:t>
            </a:r>
            <a:endParaRPr sz="2400">
              <a:solidFill>
                <a:schemeClr val="lt1"/>
              </a:solidFill>
              <a:latin typeface="Oswald"/>
              <a:ea typeface="Oswald"/>
              <a:cs typeface="Oswald"/>
              <a:sym typeface="Oswald"/>
            </a:endParaRPr>
          </a:p>
          <a:p>
            <a:pPr marL="0" marR="0" lvl="0" indent="0" algn="l" rtl="0">
              <a:spcBef>
                <a:spcPts val="0"/>
              </a:spcBef>
              <a:spcAft>
                <a:spcPts val="0"/>
              </a:spcAft>
              <a:buNone/>
            </a:pPr>
            <a:r>
              <a:rPr lang="en-US" sz="2400">
                <a:solidFill>
                  <a:schemeClr val="lt1"/>
                </a:solidFill>
                <a:latin typeface="Oswald"/>
                <a:ea typeface="Oswald"/>
                <a:cs typeface="Oswald"/>
                <a:sym typeface="Oswald"/>
              </a:rPr>
              <a:t>Chief Executive Officer (CEO)</a:t>
            </a:r>
            <a:endParaRPr/>
          </a:p>
          <a:p>
            <a:pPr marL="0" marR="0" lvl="0" indent="0" algn="l" rtl="0">
              <a:spcBef>
                <a:spcPts val="0"/>
              </a:spcBef>
              <a:spcAft>
                <a:spcPts val="0"/>
              </a:spcAft>
              <a:buNone/>
            </a:pPr>
            <a:r>
              <a:rPr lang="en-US" sz="2400">
                <a:solidFill>
                  <a:schemeClr val="lt1"/>
                </a:solidFill>
                <a:latin typeface="Oswald"/>
                <a:ea typeface="Oswald"/>
                <a:cs typeface="Oswald"/>
                <a:sym typeface="Oswald"/>
              </a:rPr>
              <a:t>VolunteerNow</a:t>
            </a:r>
            <a:endParaRPr sz="2400">
              <a:solidFill>
                <a:schemeClr val="lt1"/>
              </a:solidFill>
              <a:latin typeface="Oswald"/>
              <a:ea typeface="Oswald"/>
              <a:cs typeface="Oswald"/>
              <a:sym typeface="Oswald"/>
            </a:endParaRPr>
          </a:p>
          <a:p>
            <a:pPr marL="0" marR="0" lvl="0" indent="0" algn="l" rtl="0">
              <a:spcBef>
                <a:spcPts val="0"/>
              </a:spcBef>
              <a:spcAft>
                <a:spcPts val="0"/>
              </a:spcAft>
              <a:buNone/>
            </a:pPr>
            <a:endParaRPr sz="2400">
              <a:solidFill>
                <a:schemeClr val="lt1"/>
              </a:solidFill>
              <a:latin typeface="Oswald"/>
              <a:ea typeface="Oswald"/>
              <a:cs typeface="Oswald"/>
              <a:sym typeface="Oswald"/>
            </a:endParaRPr>
          </a:p>
          <a:p>
            <a:pPr marL="0" marR="0" lvl="0" indent="0" algn="l" rtl="0">
              <a:spcBef>
                <a:spcPts val="0"/>
              </a:spcBef>
              <a:spcAft>
                <a:spcPts val="0"/>
              </a:spcAft>
              <a:buNone/>
            </a:pPr>
            <a:r>
              <a:rPr lang="en-US" sz="2400">
                <a:solidFill>
                  <a:schemeClr val="lt1"/>
                </a:solidFill>
                <a:latin typeface="Oswald"/>
                <a:ea typeface="Oswald"/>
                <a:cs typeface="Oswald"/>
                <a:sym typeface="Oswald"/>
              </a:rPr>
              <a:t>Kenneth Anderson Taylor, Ph.D.</a:t>
            </a:r>
            <a:endParaRPr/>
          </a:p>
          <a:p>
            <a:pPr marL="0" marR="0" lvl="0" indent="0" algn="l" rtl="0">
              <a:spcBef>
                <a:spcPts val="0"/>
              </a:spcBef>
              <a:spcAft>
                <a:spcPts val="0"/>
              </a:spcAft>
              <a:buNone/>
            </a:pPr>
            <a:r>
              <a:rPr lang="en-US" sz="2400">
                <a:solidFill>
                  <a:schemeClr val="lt1"/>
                </a:solidFill>
                <a:latin typeface="Oswald"/>
                <a:ea typeface="Oswald"/>
                <a:cs typeface="Oswald"/>
                <a:sym typeface="Oswald"/>
              </a:rPr>
              <a:t>Center Director of Outreach &amp; Professional Development</a:t>
            </a:r>
            <a:endParaRPr/>
          </a:p>
          <a:p>
            <a:pPr marL="0" marR="0" lvl="0" indent="0" algn="l" rtl="0">
              <a:spcBef>
                <a:spcPts val="0"/>
              </a:spcBef>
              <a:spcAft>
                <a:spcPts val="0"/>
              </a:spcAft>
              <a:buNone/>
            </a:pPr>
            <a:r>
              <a:rPr lang="en-US" sz="2400">
                <a:solidFill>
                  <a:schemeClr val="lt1"/>
                </a:solidFill>
                <a:latin typeface="Oswald"/>
                <a:ea typeface="Oswald"/>
                <a:cs typeface="Oswald"/>
                <a:sym typeface="Oswald"/>
              </a:rPr>
              <a:t>The Bush School at Texas A&amp;M University  </a:t>
            </a:r>
            <a:endParaRPr sz="2400">
              <a:solidFill>
                <a:srgbClr val="D8D8D8"/>
              </a:solidFill>
              <a:latin typeface="Oswald"/>
              <a:ea typeface="Oswald"/>
              <a:cs typeface="Oswald"/>
              <a:sym typeface="Oswald"/>
            </a:endParaRPr>
          </a:p>
        </p:txBody>
      </p:sp>
      <p:sp>
        <p:nvSpPr>
          <p:cNvPr id="87" name="Google Shape;87;p1"/>
          <p:cNvSpPr txBox="1"/>
          <p:nvPr/>
        </p:nvSpPr>
        <p:spPr>
          <a:xfrm>
            <a:off x="10184235" y="3429000"/>
            <a:ext cx="200776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October 11, 2023</a:t>
            </a:r>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12:00-1:00PM CST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6"/>
          <p:cNvPicPr preferRelativeResize="0"/>
          <p:nvPr/>
        </p:nvPicPr>
        <p:blipFill rotWithShape="1">
          <a:blip r:embed="rId3">
            <a:alphaModFix/>
          </a:blip>
          <a:srcRect/>
          <a:stretch/>
        </p:blipFill>
        <p:spPr>
          <a:xfrm>
            <a:off x="-61088" y="0"/>
            <a:ext cx="12253088" cy="6858000"/>
          </a:xfrm>
          <a:prstGeom prst="rect">
            <a:avLst/>
          </a:prstGeom>
          <a:noFill/>
          <a:ln>
            <a:noFill/>
          </a:ln>
        </p:spPr>
      </p:pic>
      <p:sp>
        <p:nvSpPr>
          <p:cNvPr id="159" name="Google Shape;159;p6"/>
          <p:cNvSpPr txBox="1"/>
          <p:nvPr/>
        </p:nvSpPr>
        <p:spPr>
          <a:xfrm>
            <a:off x="-61088" y="2015835"/>
            <a:ext cx="1225308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chemeClr val="dk1"/>
              </a:solidFill>
              <a:latin typeface="Oswald"/>
              <a:ea typeface="Oswald"/>
              <a:cs typeface="Oswald"/>
              <a:sym typeface="Oswald"/>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Oswald"/>
              <a:ea typeface="Oswald"/>
              <a:cs typeface="Oswald"/>
              <a:sym typeface="Oswald"/>
            </a:endParaRPr>
          </a:p>
        </p:txBody>
      </p:sp>
      <p:sp>
        <p:nvSpPr>
          <p:cNvPr id="160" name="Google Shape;160;p6"/>
          <p:cNvSpPr txBox="1">
            <a:spLocks noGrp="1"/>
          </p:cNvSpPr>
          <p:nvPr>
            <p:ph type="title"/>
          </p:nvPr>
        </p:nvSpPr>
        <p:spPr>
          <a:xfrm>
            <a:off x="-61088" y="516501"/>
            <a:ext cx="12253088" cy="83099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500000"/>
              </a:buClr>
              <a:buSzPct val="100000"/>
              <a:buFont typeface="Oswald"/>
              <a:buNone/>
            </a:pPr>
            <a:r>
              <a:rPr lang="en-US" sz="4900">
                <a:solidFill>
                  <a:srgbClr val="500000"/>
                </a:solidFill>
                <a:latin typeface="Oswald"/>
                <a:ea typeface="Oswald"/>
                <a:cs typeface="Oswald"/>
                <a:sym typeface="Oswald"/>
              </a:rPr>
              <a:t>Dimensions of Volunteerism</a:t>
            </a:r>
            <a:br>
              <a:rPr lang="en-US" sz="4400">
                <a:solidFill>
                  <a:srgbClr val="500000"/>
                </a:solidFill>
                <a:latin typeface="Oswald"/>
                <a:ea typeface="Oswald"/>
                <a:cs typeface="Oswald"/>
                <a:sym typeface="Oswald"/>
              </a:rPr>
            </a:br>
            <a:endParaRPr/>
          </a:p>
        </p:txBody>
      </p:sp>
      <p:sp>
        <p:nvSpPr>
          <p:cNvPr id="161" name="Google Shape;161;p6"/>
          <p:cNvSpPr txBox="1">
            <a:spLocks noGrp="1"/>
          </p:cNvSpPr>
          <p:nvPr>
            <p:ph type="body" idx="1"/>
          </p:nvPr>
        </p:nvSpPr>
        <p:spPr>
          <a:xfrm>
            <a:off x="839788" y="1543050"/>
            <a:ext cx="5157787" cy="63904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400"/>
              <a:buNone/>
            </a:pPr>
            <a:r>
              <a:rPr lang="en-US"/>
              <a:t>Individual </a:t>
            </a:r>
            <a:endParaRPr/>
          </a:p>
        </p:txBody>
      </p:sp>
      <p:sp>
        <p:nvSpPr>
          <p:cNvPr id="162" name="Google Shape;162;p6"/>
          <p:cNvSpPr txBox="1">
            <a:spLocks noGrp="1"/>
          </p:cNvSpPr>
          <p:nvPr>
            <p:ph type="body" idx="2"/>
          </p:nvPr>
        </p:nvSpPr>
        <p:spPr>
          <a:xfrm>
            <a:off x="839788" y="2377644"/>
            <a:ext cx="5157787" cy="381201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Volunteer entry into and exit from the organization</a:t>
            </a:r>
            <a:endParaRPr/>
          </a:p>
          <a:p>
            <a:pPr marL="228600" lvl="0" indent="-228600" algn="l" rtl="0">
              <a:lnSpc>
                <a:spcPct val="90000"/>
              </a:lnSpc>
              <a:spcBef>
                <a:spcPts val="1000"/>
              </a:spcBef>
              <a:spcAft>
                <a:spcPts val="0"/>
              </a:spcAft>
              <a:buClr>
                <a:schemeClr val="dk1"/>
              </a:buClr>
              <a:buSzPts val="2800"/>
              <a:buChar char="•"/>
            </a:pPr>
            <a:r>
              <a:rPr lang="en-US"/>
              <a:t>Volunteers’ characteristics and diversity</a:t>
            </a:r>
            <a:endParaRPr/>
          </a:p>
          <a:p>
            <a:pPr marL="228600" lvl="0" indent="-228600" algn="l" rtl="0">
              <a:lnSpc>
                <a:spcPct val="90000"/>
              </a:lnSpc>
              <a:spcBef>
                <a:spcPts val="1000"/>
              </a:spcBef>
              <a:spcAft>
                <a:spcPts val="0"/>
              </a:spcAft>
              <a:buClr>
                <a:schemeClr val="dk1"/>
              </a:buClr>
              <a:buSzPts val="2800"/>
              <a:buChar char="•"/>
            </a:pPr>
            <a:r>
              <a:rPr lang="en-US"/>
              <a:t>Intensity and duration of commitment</a:t>
            </a:r>
            <a:endParaRPr/>
          </a:p>
          <a:p>
            <a:pPr marL="228600" lvl="0" indent="-228600" algn="l" rtl="0">
              <a:lnSpc>
                <a:spcPct val="90000"/>
              </a:lnSpc>
              <a:spcBef>
                <a:spcPts val="1000"/>
              </a:spcBef>
              <a:spcAft>
                <a:spcPts val="0"/>
              </a:spcAft>
              <a:buClr>
                <a:schemeClr val="dk1"/>
              </a:buClr>
              <a:buSzPts val="2800"/>
              <a:buChar char="•"/>
            </a:pPr>
            <a:r>
              <a:rPr lang="en-US"/>
              <a:t>Volunteers’ work quality</a:t>
            </a:r>
            <a:endParaRPr/>
          </a:p>
        </p:txBody>
      </p:sp>
      <p:sp>
        <p:nvSpPr>
          <p:cNvPr id="163" name="Google Shape;163;p6"/>
          <p:cNvSpPr txBox="1">
            <a:spLocks noGrp="1"/>
          </p:cNvSpPr>
          <p:nvPr>
            <p:ph type="body" idx="3"/>
          </p:nvPr>
        </p:nvSpPr>
        <p:spPr>
          <a:xfrm>
            <a:off x="6172200" y="1584614"/>
            <a:ext cx="5183188" cy="59747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400"/>
              <a:buNone/>
            </a:pPr>
            <a:r>
              <a:rPr lang="en-US"/>
              <a:t>Organizational </a:t>
            </a:r>
            <a:endParaRPr/>
          </a:p>
        </p:txBody>
      </p:sp>
      <p:sp>
        <p:nvSpPr>
          <p:cNvPr id="164" name="Google Shape;164;p6"/>
          <p:cNvSpPr txBox="1">
            <a:spLocks noGrp="1"/>
          </p:cNvSpPr>
          <p:nvPr>
            <p:ph type="body" idx="4"/>
          </p:nvPr>
        </p:nvSpPr>
        <p:spPr>
          <a:xfrm>
            <a:off x="6172200" y="2377644"/>
            <a:ext cx="5183188" cy="381201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Decision to use volunteers</a:t>
            </a:r>
            <a:endParaRPr/>
          </a:p>
          <a:p>
            <a:pPr marL="228600" lvl="0" indent="-228600" algn="l" rtl="0">
              <a:lnSpc>
                <a:spcPct val="90000"/>
              </a:lnSpc>
              <a:spcBef>
                <a:spcPts val="1000"/>
              </a:spcBef>
              <a:spcAft>
                <a:spcPts val="0"/>
              </a:spcAft>
              <a:buClr>
                <a:schemeClr val="dk1"/>
              </a:buClr>
              <a:buSzPts val="2800"/>
              <a:buChar char="•"/>
            </a:pPr>
            <a:r>
              <a:rPr lang="en-US"/>
              <a:t>Magnitude of volunteer use</a:t>
            </a:r>
            <a:endParaRPr/>
          </a:p>
          <a:p>
            <a:pPr marL="228600" lvl="0" indent="-228600" algn="l" rtl="0">
              <a:lnSpc>
                <a:spcPct val="90000"/>
              </a:lnSpc>
              <a:spcBef>
                <a:spcPts val="1000"/>
              </a:spcBef>
              <a:spcAft>
                <a:spcPts val="0"/>
              </a:spcAft>
              <a:buClr>
                <a:schemeClr val="dk1"/>
              </a:buClr>
              <a:buSzPts val="2800"/>
              <a:buChar char="•"/>
            </a:pPr>
            <a:r>
              <a:rPr lang="en-US"/>
              <a:t>Volunteer contributions to the organization</a:t>
            </a:r>
            <a:endParaRPr/>
          </a:p>
          <a:p>
            <a:pPr marL="228600" lvl="0" indent="-228600" algn="l" rtl="0">
              <a:lnSpc>
                <a:spcPct val="90000"/>
              </a:lnSpc>
              <a:spcBef>
                <a:spcPts val="1000"/>
              </a:spcBef>
              <a:spcAft>
                <a:spcPts val="0"/>
              </a:spcAft>
              <a:buClr>
                <a:schemeClr val="dk1"/>
              </a:buClr>
              <a:buSzPts val="2800"/>
              <a:buChar char="•"/>
            </a:pPr>
            <a:r>
              <a:rPr lang="en-US"/>
              <a:t>Status of volunteers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7"/>
          <p:cNvPicPr preferRelativeResize="0"/>
          <p:nvPr/>
        </p:nvPicPr>
        <p:blipFill rotWithShape="1">
          <a:blip r:embed="rId3">
            <a:alphaModFix/>
          </a:blip>
          <a:srcRect/>
          <a:stretch/>
        </p:blipFill>
        <p:spPr>
          <a:xfrm>
            <a:off x="-61088" y="0"/>
            <a:ext cx="12253088" cy="6858000"/>
          </a:xfrm>
          <a:prstGeom prst="rect">
            <a:avLst/>
          </a:prstGeom>
          <a:noFill/>
          <a:ln>
            <a:noFill/>
          </a:ln>
        </p:spPr>
      </p:pic>
      <p:sp>
        <p:nvSpPr>
          <p:cNvPr id="170" name="Google Shape;170;p7"/>
          <p:cNvSpPr txBox="1"/>
          <p:nvPr/>
        </p:nvSpPr>
        <p:spPr>
          <a:xfrm>
            <a:off x="-1" y="321862"/>
            <a:ext cx="1213048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500000"/>
                </a:solidFill>
                <a:latin typeface="Oswald"/>
                <a:ea typeface="Oswald"/>
                <a:cs typeface="Oswald"/>
                <a:sym typeface="Oswald"/>
              </a:rPr>
              <a:t>Individual Dimensions</a:t>
            </a:r>
            <a:endParaRPr/>
          </a:p>
        </p:txBody>
      </p:sp>
      <p:sp>
        <p:nvSpPr>
          <p:cNvPr id="171" name="Google Shape;171;p7"/>
          <p:cNvSpPr txBox="1"/>
          <p:nvPr/>
        </p:nvSpPr>
        <p:spPr>
          <a:xfrm>
            <a:off x="-61089" y="1818409"/>
            <a:ext cx="12253089" cy="378565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b="1">
                <a:solidFill>
                  <a:schemeClr val="dk1"/>
                </a:solidFill>
                <a:latin typeface="Oswald"/>
                <a:ea typeface="Oswald"/>
                <a:cs typeface="Oswald"/>
                <a:sym typeface="Oswald"/>
              </a:rPr>
              <a:t>Entry into and exit, volunteer diversity, intensity/duration of commitment, work quality of others</a:t>
            </a:r>
            <a:endParaRPr/>
          </a:p>
          <a:p>
            <a:pPr marL="800100" marR="0" lvl="1" indent="-190500" algn="l" rtl="0">
              <a:spcBef>
                <a:spcPts val="0"/>
              </a:spcBef>
              <a:spcAft>
                <a:spcPts val="0"/>
              </a:spcAft>
              <a:buClr>
                <a:schemeClr val="dk1"/>
              </a:buClr>
              <a:buSzPts val="2400"/>
              <a:buFont typeface="Arial"/>
              <a:buNone/>
            </a:pPr>
            <a:endParaRPr sz="2400" b="1" i="0" u="none" strike="noStrike" cap="none">
              <a:solidFill>
                <a:schemeClr val="dk1"/>
              </a:solidFill>
              <a:latin typeface="Oswald"/>
              <a:ea typeface="Oswald"/>
              <a:cs typeface="Oswald"/>
              <a:sym typeface="Oswald"/>
            </a:endParaRPr>
          </a:p>
          <a:p>
            <a:pPr marL="80010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Oswald"/>
                <a:ea typeface="Oswald"/>
                <a:cs typeface="Oswald"/>
                <a:sym typeface="Oswald"/>
              </a:rPr>
              <a:t>The decision to start or stop volunteering and turnover</a:t>
            </a:r>
            <a:endParaRPr/>
          </a:p>
          <a:p>
            <a:pPr marL="800100" marR="0" lvl="1" indent="-190500" algn="l" rtl="0">
              <a:spcBef>
                <a:spcPts val="0"/>
              </a:spcBef>
              <a:spcAft>
                <a:spcPts val="0"/>
              </a:spcAft>
              <a:buClr>
                <a:schemeClr val="dk1"/>
              </a:buClr>
              <a:buSzPts val="2400"/>
              <a:buFont typeface="Arial"/>
              <a:buNone/>
            </a:pPr>
            <a:endParaRPr sz="2400" b="0" i="0" u="none" strike="noStrike" cap="none">
              <a:solidFill>
                <a:schemeClr val="dk1"/>
              </a:solidFill>
              <a:latin typeface="Oswald"/>
              <a:ea typeface="Oswald"/>
              <a:cs typeface="Oswald"/>
              <a:sym typeface="Oswald"/>
            </a:endParaRPr>
          </a:p>
          <a:p>
            <a:pPr marL="80010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Oswald"/>
                <a:ea typeface="Oswald"/>
                <a:cs typeface="Oswald"/>
                <a:sym typeface="Oswald"/>
              </a:rPr>
              <a:t>Demographics (age, gender, race/culture) and motivations</a:t>
            </a:r>
            <a:endParaRPr/>
          </a:p>
          <a:p>
            <a:pPr marL="800100" marR="0" lvl="1" indent="-190500" algn="l" rtl="0">
              <a:spcBef>
                <a:spcPts val="0"/>
              </a:spcBef>
              <a:spcAft>
                <a:spcPts val="0"/>
              </a:spcAft>
              <a:buClr>
                <a:schemeClr val="dk1"/>
              </a:buClr>
              <a:buSzPts val="2400"/>
              <a:buFont typeface="Arial"/>
              <a:buNone/>
            </a:pPr>
            <a:endParaRPr sz="2400" b="0" i="0" u="none" strike="noStrike" cap="none">
              <a:solidFill>
                <a:schemeClr val="dk1"/>
              </a:solidFill>
              <a:latin typeface="Oswald"/>
              <a:ea typeface="Oswald"/>
              <a:cs typeface="Oswald"/>
              <a:sym typeface="Oswald"/>
            </a:endParaRPr>
          </a:p>
          <a:p>
            <a:pPr marL="80010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Oswald"/>
                <a:ea typeface="Oswald"/>
                <a:cs typeface="Oswald"/>
                <a:sym typeface="Oswald"/>
              </a:rPr>
              <a:t>Hours one has to donate and if episodic/short versus long/number of events/days-weeks-etc</a:t>
            </a:r>
            <a:endParaRPr sz="2400" b="0" i="0" u="none" strike="noStrike" cap="none">
              <a:solidFill>
                <a:schemeClr val="dk1"/>
              </a:solidFill>
              <a:latin typeface="Oswald"/>
              <a:ea typeface="Oswald"/>
              <a:cs typeface="Oswald"/>
              <a:sym typeface="Oswald"/>
            </a:endParaRPr>
          </a:p>
          <a:p>
            <a:pPr marL="800100" marR="0" lvl="1" indent="-190500" algn="l" rtl="0">
              <a:spcBef>
                <a:spcPts val="0"/>
              </a:spcBef>
              <a:spcAft>
                <a:spcPts val="0"/>
              </a:spcAft>
              <a:buClr>
                <a:schemeClr val="dk1"/>
              </a:buClr>
              <a:buSzPts val="2400"/>
              <a:buFont typeface="Arial"/>
              <a:buNone/>
            </a:pPr>
            <a:endParaRPr sz="2400" b="0" i="0" u="none" strike="noStrike" cap="none">
              <a:solidFill>
                <a:schemeClr val="dk1"/>
              </a:solidFill>
              <a:latin typeface="Oswald"/>
              <a:ea typeface="Oswald"/>
              <a:cs typeface="Oswald"/>
              <a:sym typeface="Oswald"/>
            </a:endParaRPr>
          </a:p>
          <a:p>
            <a:pPr marL="80010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Oswald"/>
                <a:ea typeface="Oswald"/>
                <a:cs typeface="Oswald"/>
                <a:sym typeface="Oswald"/>
              </a:rPr>
              <a:t>Accuracy of work, speed and timeliness, reliability, and absenteeism   </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8"/>
          <p:cNvPicPr preferRelativeResize="0"/>
          <p:nvPr/>
        </p:nvPicPr>
        <p:blipFill rotWithShape="1">
          <a:blip r:embed="rId3">
            <a:alphaModFix/>
          </a:blip>
          <a:srcRect/>
          <a:stretch/>
        </p:blipFill>
        <p:spPr>
          <a:xfrm>
            <a:off x="-61088" y="0"/>
            <a:ext cx="12253088" cy="6858000"/>
          </a:xfrm>
          <a:prstGeom prst="rect">
            <a:avLst/>
          </a:prstGeom>
          <a:noFill/>
          <a:ln>
            <a:noFill/>
          </a:ln>
        </p:spPr>
      </p:pic>
      <p:sp>
        <p:nvSpPr>
          <p:cNvPr id="177" name="Google Shape;177;p8"/>
          <p:cNvSpPr txBox="1"/>
          <p:nvPr/>
        </p:nvSpPr>
        <p:spPr>
          <a:xfrm>
            <a:off x="-1" y="321862"/>
            <a:ext cx="1213048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500000"/>
                </a:solidFill>
                <a:latin typeface="Oswald"/>
                <a:ea typeface="Oswald"/>
                <a:cs typeface="Oswald"/>
                <a:sym typeface="Oswald"/>
              </a:rPr>
              <a:t>Organizational Dimensions</a:t>
            </a:r>
            <a:endParaRPr/>
          </a:p>
        </p:txBody>
      </p:sp>
      <p:sp>
        <p:nvSpPr>
          <p:cNvPr id="178" name="Google Shape;178;p8"/>
          <p:cNvSpPr txBox="1"/>
          <p:nvPr/>
        </p:nvSpPr>
        <p:spPr>
          <a:xfrm>
            <a:off x="-61089" y="1818409"/>
            <a:ext cx="12253089" cy="378565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b="1">
                <a:solidFill>
                  <a:schemeClr val="dk1"/>
                </a:solidFill>
                <a:latin typeface="Oswald"/>
                <a:ea typeface="Oswald"/>
                <a:cs typeface="Oswald"/>
                <a:sym typeface="Oswald"/>
              </a:rPr>
              <a:t>Use of volunteers, magnitude of volunteer use, volunteer contributions, and status of volunteers</a:t>
            </a:r>
            <a:endParaRPr/>
          </a:p>
          <a:p>
            <a:pPr marL="342900" marR="0" lvl="0" indent="-190500" algn="l" rtl="0">
              <a:spcBef>
                <a:spcPts val="0"/>
              </a:spcBef>
              <a:spcAft>
                <a:spcPts val="0"/>
              </a:spcAft>
              <a:buClr>
                <a:schemeClr val="dk1"/>
              </a:buClr>
              <a:buSzPts val="2400"/>
              <a:buFont typeface="Arial"/>
              <a:buNone/>
            </a:pPr>
            <a:endParaRPr sz="2400" b="1">
              <a:solidFill>
                <a:schemeClr val="dk1"/>
              </a:solidFill>
              <a:latin typeface="Oswald"/>
              <a:ea typeface="Oswald"/>
              <a:cs typeface="Oswald"/>
              <a:sym typeface="Oswald"/>
            </a:endParaRPr>
          </a:p>
          <a:p>
            <a:pPr marL="80010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Oswald"/>
                <a:ea typeface="Oswald"/>
                <a:cs typeface="Oswald"/>
                <a:sym typeface="Oswald"/>
              </a:rPr>
              <a:t>Whether or not to use volunteers and the type of volunteers sought; age, background, education</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Oswald"/>
              <a:ea typeface="Oswald"/>
              <a:cs typeface="Oswald"/>
              <a:sym typeface="Oswald"/>
            </a:endParaRPr>
          </a:p>
          <a:p>
            <a:pPr marL="80010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Oswald"/>
                <a:ea typeface="Oswald"/>
                <a:cs typeface="Oswald"/>
                <a:sym typeface="Oswald"/>
              </a:rPr>
              <a:t>How many needed, manageable number of hours, and the number of certain types of volunteers</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Oswald"/>
              <a:ea typeface="Oswald"/>
              <a:cs typeface="Oswald"/>
              <a:sym typeface="Oswald"/>
            </a:endParaRPr>
          </a:p>
          <a:p>
            <a:pPr marL="80010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Oswald"/>
                <a:ea typeface="Oswald"/>
                <a:cs typeface="Oswald"/>
                <a:sym typeface="Oswald"/>
              </a:rPr>
              <a:t>Volunteers’ tasks and roles, interchangeability of staff and volunteers, and if vital to mission</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Oswald"/>
              <a:ea typeface="Oswald"/>
              <a:cs typeface="Oswald"/>
              <a:sym typeface="Oswald"/>
            </a:endParaRPr>
          </a:p>
          <a:p>
            <a:pPr marL="80010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Oswald"/>
                <a:ea typeface="Oswald"/>
                <a:cs typeface="Oswald"/>
                <a:sym typeface="Oswald"/>
              </a:rPr>
              <a:t>Degree of integration, degree of marginalization, and volunteer status relative to staff status</a:t>
            </a:r>
            <a:endParaRPr/>
          </a:p>
          <a:p>
            <a:pPr marL="0" marR="0" lvl="0" indent="0" algn="l" rtl="0">
              <a:spcBef>
                <a:spcPts val="0"/>
              </a:spcBef>
              <a:spcAft>
                <a:spcPts val="0"/>
              </a:spcAft>
              <a:buNone/>
            </a:pPr>
            <a:endParaRPr sz="2400">
              <a:solidFill>
                <a:schemeClr val="dk1"/>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g24da400a78a_1_0"/>
          <p:cNvPicPr preferRelativeResize="0"/>
          <p:nvPr/>
        </p:nvPicPr>
        <p:blipFill rotWithShape="1">
          <a:blip r:embed="rId3">
            <a:alphaModFix/>
          </a:blip>
          <a:srcRect/>
          <a:stretch/>
        </p:blipFill>
        <p:spPr>
          <a:xfrm>
            <a:off x="-61088" y="0"/>
            <a:ext cx="12253088" cy="6858000"/>
          </a:xfrm>
          <a:prstGeom prst="rect">
            <a:avLst/>
          </a:prstGeom>
          <a:noFill/>
          <a:ln>
            <a:noFill/>
          </a:ln>
        </p:spPr>
      </p:pic>
      <p:sp>
        <p:nvSpPr>
          <p:cNvPr id="184" name="Google Shape;184;g24da400a78a_1_0"/>
          <p:cNvSpPr txBox="1"/>
          <p:nvPr/>
        </p:nvSpPr>
        <p:spPr>
          <a:xfrm>
            <a:off x="-1" y="321862"/>
            <a:ext cx="121305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500000"/>
                </a:solidFill>
                <a:latin typeface="Oswald"/>
                <a:ea typeface="Oswald"/>
                <a:cs typeface="Oswald"/>
                <a:sym typeface="Oswald"/>
              </a:rPr>
              <a:t>Takeaways</a:t>
            </a:r>
            <a:endParaRPr/>
          </a:p>
        </p:txBody>
      </p:sp>
      <p:sp>
        <p:nvSpPr>
          <p:cNvPr id="185" name="Google Shape;185;g24da400a78a_1_0"/>
          <p:cNvSpPr txBox="1"/>
          <p:nvPr/>
        </p:nvSpPr>
        <p:spPr>
          <a:xfrm>
            <a:off x="-61000" y="1696575"/>
            <a:ext cx="12253200" cy="37866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b="1" i="1">
                <a:solidFill>
                  <a:schemeClr val="dk1"/>
                </a:solidFill>
                <a:latin typeface="Oswald"/>
                <a:ea typeface="Oswald"/>
                <a:cs typeface="Oswald"/>
                <a:sym typeface="Oswald"/>
              </a:rPr>
              <a:t>The Limits and Possibilities of Volunteering</a:t>
            </a:r>
            <a:r>
              <a:rPr lang="en-US" sz="2400" b="1">
                <a:solidFill>
                  <a:schemeClr val="dk1"/>
                </a:solidFill>
                <a:latin typeface="Oswald"/>
                <a:ea typeface="Oswald"/>
                <a:cs typeface="Oswald"/>
                <a:sym typeface="Oswald"/>
              </a:rPr>
              <a:t>…</a:t>
            </a:r>
            <a:endParaRPr/>
          </a:p>
          <a:p>
            <a:pPr marL="342900" marR="0" lvl="0" indent="-190500" algn="l" rtl="0">
              <a:spcBef>
                <a:spcPts val="0"/>
              </a:spcBef>
              <a:spcAft>
                <a:spcPts val="0"/>
              </a:spcAft>
              <a:buClr>
                <a:schemeClr val="dk1"/>
              </a:buClr>
              <a:buSzPts val="2400"/>
              <a:buFont typeface="Arial"/>
              <a:buNone/>
            </a:pPr>
            <a:endParaRPr sz="2400" b="1">
              <a:solidFill>
                <a:schemeClr val="dk1"/>
              </a:solidFill>
              <a:latin typeface="Oswald"/>
              <a:ea typeface="Oswald"/>
              <a:cs typeface="Oswald"/>
              <a:sym typeface="Oswald"/>
            </a:endParaRPr>
          </a:p>
          <a:p>
            <a:pPr marL="800100" marR="0" lvl="1" indent="-342900" algn="l" rtl="0">
              <a:spcBef>
                <a:spcPts val="0"/>
              </a:spcBef>
              <a:spcAft>
                <a:spcPts val="0"/>
              </a:spcAft>
              <a:buClr>
                <a:schemeClr val="dk1"/>
              </a:buClr>
              <a:buSzPts val="2400"/>
              <a:buFont typeface="Arial"/>
              <a:buChar char="•"/>
            </a:pPr>
            <a:r>
              <a:rPr lang="en-US" sz="2400">
                <a:solidFill>
                  <a:schemeClr val="dk1"/>
                </a:solidFill>
                <a:latin typeface="Oswald"/>
                <a:ea typeface="Oswald"/>
                <a:cs typeface="Oswald"/>
                <a:sym typeface="Oswald"/>
              </a:rPr>
              <a:t>Similar to a variety of leadership constructs, remember that individuals who donate their time and organizations who need volunteers is a double-sided relationship</a:t>
            </a:r>
            <a:endParaRPr sz="2400">
              <a:solidFill>
                <a:schemeClr val="dk1"/>
              </a:solidFill>
              <a:latin typeface="Oswald"/>
              <a:ea typeface="Oswald"/>
              <a:cs typeface="Oswald"/>
              <a:sym typeface="Oswald"/>
            </a:endParaRPr>
          </a:p>
          <a:p>
            <a:pPr marL="914400" marR="0" lvl="0" indent="0" algn="l" rtl="0">
              <a:spcBef>
                <a:spcPts val="0"/>
              </a:spcBef>
              <a:spcAft>
                <a:spcPts val="0"/>
              </a:spcAft>
              <a:buNone/>
            </a:pPr>
            <a:endParaRPr sz="2400">
              <a:solidFill>
                <a:schemeClr val="dk1"/>
              </a:solidFill>
              <a:latin typeface="Oswald"/>
              <a:ea typeface="Oswald"/>
              <a:cs typeface="Oswald"/>
              <a:sym typeface="Oswald"/>
            </a:endParaRPr>
          </a:p>
          <a:p>
            <a:pPr marL="800100" marR="0" lvl="1" indent="-342900" algn="l" rtl="0">
              <a:spcBef>
                <a:spcPts val="0"/>
              </a:spcBef>
              <a:spcAft>
                <a:spcPts val="0"/>
              </a:spcAft>
              <a:buClr>
                <a:schemeClr val="dk1"/>
              </a:buClr>
              <a:buSzPts val="2400"/>
              <a:buFont typeface="Arial"/>
              <a:buChar char="•"/>
            </a:pPr>
            <a:r>
              <a:rPr lang="en-US" sz="2400">
                <a:solidFill>
                  <a:schemeClr val="dk1"/>
                </a:solidFill>
                <a:latin typeface="Oswald"/>
                <a:ea typeface="Oswald"/>
                <a:cs typeface="Oswald"/>
                <a:sym typeface="Oswald"/>
              </a:rPr>
              <a:t>Racial and cultural diversity matters</a:t>
            </a:r>
            <a:endParaRPr sz="2400">
              <a:solidFill>
                <a:schemeClr val="dk1"/>
              </a:solidFill>
              <a:latin typeface="Oswald"/>
              <a:ea typeface="Oswald"/>
              <a:cs typeface="Oswald"/>
              <a:sym typeface="Oswald"/>
            </a:endParaRPr>
          </a:p>
          <a:p>
            <a:pPr marL="914400" marR="0" lvl="0" indent="0" algn="l" rtl="0">
              <a:spcBef>
                <a:spcPts val="0"/>
              </a:spcBef>
              <a:spcAft>
                <a:spcPts val="0"/>
              </a:spcAft>
              <a:buNone/>
            </a:pPr>
            <a:endParaRPr sz="2400">
              <a:solidFill>
                <a:schemeClr val="dk1"/>
              </a:solidFill>
              <a:latin typeface="Oswald"/>
              <a:ea typeface="Oswald"/>
              <a:cs typeface="Oswald"/>
              <a:sym typeface="Oswald"/>
            </a:endParaRPr>
          </a:p>
          <a:p>
            <a:pPr marL="800100" marR="0" lvl="1" indent="-342900" algn="l" rtl="0">
              <a:spcBef>
                <a:spcPts val="0"/>
              </a:spcBef>
              <a:spcAft>
                <a:spcPts val="0"/>
              </a:spcAft>
              <a:buClr>
                <a:schemeClr val="dk1"/>
              </a:buClr>
              <a:buSzPts val="2400"/>
              <a:buFont typeface="Arial"/>
              <a:buChar char="•"/>
            </a:pPr>
            <a:r>
              <a:rPr lang="en-US" sz="2400">
                <a:solidFill>
                  <a:schemeClr val="dk1"/>
                </a:solidFill>
                <a:latin typeface="Oswald"/>
                <a:ea typeface="Oswald"/>
                <a:cs typeface="Oswald"/>
                <a:sym typeface="Oswald"/>
              </a:rPr>
              <a:t>Keep in mind how your actions and behaviors contribute to, or take away from heightening overall formal volunteerism </a:t>
            </a:r>
            <a:endParaRPr/>
          </a:p>
          <a:p>
            <a:pPr marL="0" marR="0" lvl="0" indent="0" algn="l" rtl="0">
              <a:spcBef>
                <a:spcPts val="0"/>
              </a:spcBef>
              <a:spcAft>
                <a:spcPts val="0"/>
              </a:spcAft>
              <a:buNone/>
            </a:pPr>
            <a:endParaRPr sz="2400">
              <a:solidFill>
                <a:schemeClr val="dk1"/>
              </a:solidFill>
              <a:latin typeface="Oswald"/>
              <a:ea typeface="Oswald"/>
              <a:cs typeface="Oswald"/>
              <a:sym typeface="Oswald"/>
            </a:endParaRPr>
          </a:p>
        </p:txBody>
      </p:sp>
      <p:sp>
        <p:nvSpPr>
          <p:cNvPr id="186" name="Google Shape;186;g24da400a78a_1_0"/>
          <p:cNvSpPr txBox="1"/>
          <p:nvPr/>
        </p:nvSpPr>
        <p:spPr>
          <a:xfrm>
            <a:off x="9785200" y="6224775"/>
            <a:ext cx="2425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chemeClr val="lt1"/>
                </a:solidFill>
                <a:latin typeface="Calibri"/>
                <a:ea typeface="Calibri"/>
                <a:cs typeface="Calibri"/>
                <a:sym typeface="Calibri"/>
              </a:rPr>
              <a:t>(Nesbit et al., 2018)</a:t>
            </a:r>
            <a:endParaRPr sz="21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9"/>
          <p:cNvPicPr preferRelativeResize="0"/>
          <p:nvPr/>
        </p:nvPicPr>
        <p:blipFill rotWithShape="1">
          <a:blip r:embed="rId3">
            <a:alphaModFix/>
          </a:blip>
          <a:srcRect/>
          <a:stretch/>
        </p:blipFill>
        <p:spPr>
          <a:xfrm>
            <a:off x="-61088" y="0"/>
            <a:ext cx="12253088" cy="6858000"/>
          </a:xfrm>
          <a:prstGeom prst="rect">
            <a:avLst/>
          </a:prstGeom>
          <a:noFill/>
          <a:ln>
            <a:noFill/>
          </a:ln>
        </p:spPr>
      </p:pic>
      <p:sp>
        <p:nvSpPr>
          <p:cNvPr id="192" name="Google Shape;192;p9"/>
          <p:cNvSpPr txBox="1"/>
          <p:nvPr/>
        </p:nvSpPr>
        <p:spPr>
          <a:xfrm>
            <a:off x="-1" y="321862"/>
            <a:ext cx="1213048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500000"/>
                </a:solidFill>
                <a:latin typeface="Oswald"/>
                <a:ea typeface="Oswald"/>
                <a:cs typeface="Oswald"/>
                <a:sym typeface="Oswald"/>
              </a:rPr>
              <a:t>On-the-Ground Best Practices</a:t>
            </a:r>
            <a:endParaRPr/>
          </a:p>
        </p:txBody>
      </p:sp>
      <p:sp>
        <p:nvSpPr>
          <p:cNvPr id="193" name="Google Shape;193;p9"/>
          <p:cNvSpPr txBox="1"/>
          <p:nvPr/>
        </p:nvSpPr>
        <p:spPr>
          <a:xfrm>
            <a:off x="-61089" y="1818409"/>
            <a:ext cx="12253089" cy="461665"/>
          </a:xfrm>
          <a:prstGeom prst="rect">
            <a:avLst/>
          </a:prstGeom>
          <a:noFill/>
          <a:ln>
            <a:noFill/>
          </a:ln>
        </p:spPr>
        <p:txBody>
          <a:bodyPr spcFirstLastPara="1" wrap="square" lIns="91425" tIns="45700" rIns="91425" bIns="45700" anchor="t" anchorCtr="0">
            <a:spAutoFit/>
          </a:bodyPr>
          <a:lstStyle/>
          <a:p>
            <a:pPr marL="342900" marR="0" lvl="0" indent="-190500" algn="l" rtl="0">
              <a:spcBef>
                <a:spcPts val="0"/>
              </a:spcBef>
              <a:spcAft>
                <a:spcPts val="0"/>
              </a:spcAft>
              <a:buClr>
                <a:schemeClr val="dk1"/>
              </a:buClr>
              <a:buSzPts val="2400"/>
              <a:buFont typeface="Arial"/>
              <a:buNone/>
            </a:pPr>
            <a:endParaRPr sz="2400">
              <a:solidFill>
                <a:schemeClr val="dk1"/>
              </a:solidFill>
              <a:latin typeface="Oswald"/>
              <a:ea typeface="Oswald"/>
              <a:cs typeface="Oswald"/>
              <a:sym typeface="Oswald"/>
            </a:endParaRPr>
          </a:p>
        </p:txBody>
      </p:sp>
      <p:sp>
        <p:nvSpPr>
          <p:cNvPr id="194" name="Google Shape;194;p9"/>
          <p:cNvSpPr txBox="1"/>
          <p:nvPr/>
        </p:nvSpPr>
        <p:spPr>
          <a:xfrm>
            <a:off x="414600" y="1476150"/>
            <a:ext cx="10433700" cy="427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Oswald"/>
                <a:ea typeface="Oswald"/>
                <a:cs typeface="Oswald"/>
                <a:sym typeface="Oswald"/>
              </a:rPr>
              <a:t>The Pareto Principle Applies with Volunteers </a:t>
            </a:r>
            <a:endParaRPr sz="2400" b="1">
              <a:solidFill>
                <a:schemeClr val="dk1"/>
              </a:solidFill>
              <a:latin typeface="Oswald"/>
              <a:ea typeface="Oswald"/>
              <a:cs typeface="Oswald"/>
              <a:sym typeface="Oswald"/>
            </a:endParaRPr>
          </a:p>
          <a:p>
            <a:pPr marL="914400" marR="0" lvl="1" indent="-381000" algn="l" rtl="0">
              <a:spcBef>
                <a:spcPts val="0"/>
              </a:spcBef>
              <a:spcAft>
                <a:spcPts val="0"/>
              </a:spcAft>
              <a:buClr>
                <a:schemeClr val="dk1"/>
              </a:buClr>
              <a:buSzPts val="2400"/>
              <a:buFont typeface="Arial"/>
              <a:buChar char="•"/>
            </a:pPr>
            <a:r>
              <a:rPr lang="en-US" sz="2400">
                <a:solidFill>
                  <a:schemeClr val="dk1"/>
                </a:solidFill>
                <a:latin typeface="Oswald"/>
                <a:ea typeface="Oswald"/>
                <a:cs typeface="Oswald"/>
                <a:sym typeface="Oswald"/>
              </a:rPr>
              <a:t>Use the RFI Model (Recency, Frequency, Impact) to identify your top 20%</a:t>
            </a:r>
            <a:endParaRPr sz="2400">
              <a:solidFill>
                <a:schemeClr val="dk1"/>
              </a:solidFill>
              <a:latin typeface="Oswald"/>
              <a:ea typeface="Oswald"/>
              <a:cs typeface="Oswald"/>
              <a:sym typeface="Oswald"/>
            </a:endParaRPr>
          </a:p>
          <a:p>
            <a:pPr marL="914400" marR="0" lvl="1" indent="-381000" algn="l" rtl="0">
              <a:spcBef>
                <a:spcPts val="0"/>
              </a:spcBef>
              <a:spcAft>
                <a:spcPts val="0"/>
              </a:spcAft>
              <a:buClr>
                <a:schemeClr val="dk1"/>
              </a:buClr>
              <a:buSzPts val="2400"/>
              <a:buFont typeface="Oswald"/>
              <a:buChar char="•"/>
            </a:pPr>
            <a:r>
              <a:rPr lang="en-US" sz="2400">
                <a:solidFill>
                  <a:schemeClr val="dk1"/>
                </a:solidFill>
                <a:latin typeface="Oswald"/>
                <a:ea typeface="Oswald"/>
                <a:cs typeface="Oswald"/>
                <a:sym typeface="Oswald"/>
              </a:rPr>
              <a:t>Invest in developing those volunteers</a:t>
            </a:r>
            <a:endParaRPr sz="2400">
              <a:solidFill>
                <a:schemeClr val="dk1"/>
              </a:solidFill>
              <a:latin typeface="Oswald"/>
              <a:ea typeface="Oswald"/>
              <a:cs typeface="Oswald"/>
              <a:sym typeface="Oswald"/>
            </a:endParaRPr>
          </a:p>
          <a:p>
            <a:pPr marL="914400" marR="0" lvl="0" indent="0" algn="l" rtl="0">
              <a:spcBef>
                <a:spcPts val="0"/>
              </a:spcBef>
              <a:spcAft>
                <a:spcPts val="0"/>
              </a:spcAft>
              <a:buNone/>
            </a:pPr>
            <a:endParaRPr sz="1600">
              <a:solidFill>
                <a:schemeClr val="dk1"/>
              </a:solidFill>
              <a:latin typeface="Oswald"/>
              <a:ea typeface="Oswald"/>
              <a:cs typeface="Oswald"/>
              <a:sym typeface="Oswald"/>
            </a:endParaRPr>
          </a:p>
          <a:p>
            <a:pPr marL="0" marR="0" lvl="0" indent="0" algn="l" rtl="0">
              <a:spcBef>
                <a:spcPts val="0"/>
              </a:spcBef>
              <a:spcAft>
                <a:spcPts val="0"/>
              </a:spcAft>
              <a:buNone/>
            </a:pPr>
            <a:r>
              <a:rPr lang="en-US" sz="2400" b="1">
                <a:solidFill>
                  <a:schemeClr val="dk1"/>
                </a:solidFill>
                <a:latin typeface="Oswald"/>
                <a:ea typeface="Oswald"/>
                <a:cs typeface="Oswald"/>
                <a:sym typeface="Oswald"/>
              </a:rPr>
              <a:t>Form Volunteers as Much as You Train Them</a:t>
            </a:r>
            <a:endParaRPr sz="2400" b="1">
              <a:solidFill>
                <a:schemeClr val="dk1"/>
              </a:solidFill>
              <a:latin typeface="Oswald"/>
              <a:ea typeface="Oswald"/>
              <a:cs typeface="Oswald"/>
              <a:sym typeface="Oswald"/>
            </a:endParaRPr>
          </a:p>
          <a:p>
            <a:pPr marL="914400" lvl="1" indent="-381000" algn="l" rtl="0">
              <a:spcBef>
                <a:spcPts val="0"/>
              </a:spcBef>
              <a:spcAft>
                <a:spcPts val="0"/>
              </a:spcAft>
              <a:buClr>
                <a:schemeClr val="dk1"/>
              </a:buClr>
              <a:buSzPts val="2400"/>
              <a:buFont typeface="Oswald"/>
              <a:buChar char="•"/>
            </a:pPr>
            <a:r>
              <a:rPr lang="en-US" sz="2400">
                <a:solidFill>
                  <a:schemeClr val="dk1"/>
                </a:solidFill>
                <a:latin typeface="Oswald"/>
                <a:ea typeface="Oswald"/>
                <a:cs typeface="Oswald"/>
                <a:sym typeface="Oswald"/>
              </a:rPr>
              <a:t>Vision of “The Good Life” includes volunteerism</a:t>
            </a:r>
            <a:endParaRPr sz="2400">
              <a:solidFill>
                <a:schemeClr val="dk1"/>
              </a:solidFill>
              <a:latin typeface="Oswald"/>
              <a:ea typeface="Oswald"/>
              <a:cs typeface="Oswald"/>
              <a:sym typeface="Oswald"/>
            </a:endParaRPr>
          </a:p>
          <a:p>
            <a:pPr marL="914400" marR="0" lvl="1" indent="-381000" algn="l" rtl="0">
              <a:spcBef>
                <a:spcPts val="0"/>
              </a:spcBef>
              <a:spcAft>
                <a:spcPts val="0"/>
              </a:spcAft>
              <a:buClr>
                <a:schemeClr val="dk1"/>
              </a:buClr>
              <a:buSzPts val="2400"/>
              <a:buFont typeface="Oswald"/>
              <a:buChar char="•"/>
            </a:pPr>
            <a:r>
              <a:rPr lang="en-US" sz="2400">
                <a:solidFill>
                  <a:schemeClr val="dk1"/>
                </a:solidFill>
                <a:latin typeface="Oswald"/>
                <a:ea typeface="Oswald"/>
                <a:cs typeface="Oswald"/>
                <a:sym typeface="Oswald"/>
              </a:rPr>
              <a:t>Volunteer Journey (Reflect &amp; Shape What Matters to Us)</a:t>
            </a:r>
            <a:endParaRPr sz="2400">
              <a:solidFill>
                <a:schemeClr val="dk1"/>
              </a:solidFill>
              <a:latin typeface="Oswald"/>
              <a:ea typeface="Oswald"/>
              <a:cs typeface="Oswald"/>
              <a:sym typeface="Oswald"/>
            </a:endParaRPr>
          </a:p>
          <a:p>
            <a:pPr marL="914400" lvl="1" indent="-381000" algn="l" rtl="0">
              <a:spcBef>
                <a:spcPts val="0"/>
              </a:spcBef>
              <a:spcAft>
                <a:spcPts val="0"/>
              </a:spcAft>
              <a:buClr>
                <a:schemeClr val="dk1"/>
              </a:buClr>
              <a:buSzPts val="2400"/>
              <a:buFont typeface="Oswald"/>
              <a:buChar char="•"/>
            </a:pPr>
            <a:r>
              <a:rPr lang="en-US" sz="2400">
                <a:solidFill>
                  <a:schemeClr val="dk1"/>
                </a:solidFill>
                <a:latin typeface="Oswald"/>
                <a:ea typeface="Oswald"/>
                <a:cs typeface="Oswald"/>
                <a:sym typeface="Oswald"/>
              </a:rPr>
              <a:t>Think in terms of “Communal Practices” </a:t>
            </a:r>
            <a:endParaRPr sz="2400">
              <a:solidFill>
                <a:schemeClr val="dk1"/>
              </a:solidFill>
              <a:latin typeface="Oswald"/>
              <a:ea typeface="Oswald"/>
              <a:cs typeface="Oswald"/>
              <a:sym typeface="Oswald"/>
            </a:endParaRPr>
          </a:p>
          <a:p>
            <a:pPr marL="1371600" marR="0" lvl="0" indent="0" algn="l" rtl="0">
              <a:spcBef>
                <a:spcPts val="0"/>
              </a:spcBef>
              <a:spcAft>
                <a:spcPts val="0"/>
              </a:spcAft>
              <a:buNone/>
            </a:pPr>
            <a:endParaRPr sz="1600">
              <a:solidFill>
                <a:schemeClr val="dk1"/>
              </a:solidFill>
              <a:latin typeface="Oswald"/>
              <a:ea typeface="Oswald"/>
              <a:cs typeface="Oswald"/>
              <a:sym typeface="Oswald"/>
            </a:endParaRPr>
          </a:p>
          <a:p>
            <a:pPr marL="0" marR="0" lvl="0" indent="0" algn="l" rtl="0">
              <a:spcBef>
                <a:spcPts val="0"/>
              </a:spcBef>
              <a:spcAft>
                <a:spcPts val="0"/>
              </a:spcAft>
              <a:buNone/>
            </a:pPr>
            <a:r>
              <a:rPr lang="en-US" sz="2400" b="1">
                <a:solidFill>
                  <a:schemeClr val="dk1"/>
                </a:solidFill>
                <a:latin typeface="Oswald"/>
                <a:ea typeface="Oswald"/>
                <a:cs typeface="Oswald"/>
                <a:sym typeface="Oswald"/>
              </a:rPr>
              <a:t>Try a Human Centered Design Approach to Engagement Strategy </a:t>
            </a:r>
            <a:endParaRPr sz="2400" b="1">
              <a:solidFill>
                <a:schemeClr val="dk1"/>
              </a:solidFill>
              <a:latin typeface="Oswald"/>
              <a:ea typeface="Oswald"/>
              <a:cs typeface="Oswald"/>
              <a:sym typeface="Oswald"/>
            </a:endParaRPr>
          </a:p>
          <a:p>
            <a:pPr marL="914400" marR="0" lvl="1" indent="-381000" algn="l" rtl="0">
              <a:spcBef>
                <a:spcPts val="0"/>
              </a:spcBef>
              <a:spcAft>
                <a:spcPts val="0"/>
              </a:spcAft>
              <a:buClr>
                <a:schemeClr val="dk1"/>
              </a:buClr>
              <a:buSzPts val="2400"/>
              <a:buFont typeface="Oswald"/>
              <a:buChar char="•"/>
            </a:pPr>
            <a:r>
              <a:rPr lang="en-US" sz="2400">
                <a:solidFill>
                  <a:schemeClr val="dk1"/>
                </a:solidFill>
                <a:latin typeface="Oswald"/>
                <a:ea typeface="Oswald"/>
                <a:cs typeface="Oswald"/>
                <a:sym typeface="Oswald"/>
              </a:rPr>
              <a:t>Empathize, Define, Ideate, Prototype, Test (Evaluate &amp; Repeat)</a:t>
            </a:r>
            <a:endParaRPr sz="2400">
              <a:solidFill>
                <a:schemeClr val="dk1"/>
              </a:solidFill>
              <a:latin typeface="Oswald"/>
              <a:ea typeface="Oswald"/>
              <a:cs typeface="Oswald"/>
              <a:sym typeface="Oswald"/>
            </a:endParaRPr>
          </a:p>
          <a:p>
            <a:pPr marL="914400" marR="0" lvl="1" indent="-381000" algn="l" rtl="0">
              <a:spcBef>
                <a:spcPts val="0"/>
              </a:spcBef>
              <a:spcAft>
                <a:spcPts val="0"/>
              </a:spcAft>
              <a:buClr>
                <a:schemeClr val="dk1"/>
              </a:buClr>
              <a:buSzPts val="2400"/>
              <a:buFont typeface="Oswald"/>
              <a:buChar char="•"/>
            </a:pPr>
            <a:r>
              <a:rPr lang="en-US" sz="2400">
                <a:solidFill>
                  <a:schemeClr val="dk1"/>
                </a:solidFill>
                <a:latin typeface="Oswald"/>
                <a:ea typeface="Oswald"/>
                <a:cs typeface="Oswald"/>
                <a:sym typeface="Oswald"/>
              </a:rPr>
              <a:t>Bi-directional Design &amp; Benefit (Those Serving and Those Being Served)</a:t>
            </a:r>
            <a:endParaRPr sz="2400">
              <a:solidFill>
                <a:schemeClr val="dk1"/>
              </a:solidFill>
              <a:latin typeface="Oswald"/>
              <a:ea typeface="Oswald"/>
              <a:cs typeface="Oswald"/>
              <a:sym typeface="Oswald"/>
            </a:endParaRPr>
          </a:p>
        </p:txBody>
      </p:sp>
      <p:sp>
        <p:nvSpPr>
          <p:cNvPr id="195" name="Google Shape;195;p9"/>
          <p:cNvSpPr txBox="1"/>
          <p:nvPr/>
        </p:nvSpPr>
        <p:spPr>
          <a:xfrm>
            <a:off x="5061450" y="6088500"/>
            <a:ext cx="7410900" cy="76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a:solidFill>
                  <a:schemeClr val="lt1"/>
                </a:solidFill>
                <a:latin typeface="Oswald"/>
                <a:ea typeface="Oswald"/>
                <a:cs typeface="Oswald"/>
                <a:sym typeface="Oswald"/>
              </a:rPr>
              <a:t>“We are what we love, and our love is shaped, primed, and aimed by practices that take hold of our gut and aim our heart to certain ends.” </a:t>
            </a:r>
            <a:endParaRPr sz="12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0"/>
          <p:cNvPicPr preferRelativeResize="0"/>
          <p:nvPr/>
        </p:nvPicPr>
        <p:blipFill rotWithShape="1">
          <a:blip r:embed="rId3">
            <a:alphaModFix/>
          </a:blip>
          <a:srcRect/>
          <a:stretch/>
        </p:blipFill>
        <p:spPr>
          <a:xfrm>
            <a:off x="-61088" y="0"/>
            <a:ext cx="12253088" cy="6858000"/>
          </a:xfrm>
          <a:prstGeom prst="rect">
            <a:avLst/>
          </a:prstGeom>
          <a:noFill/>
          <a:ln>
            <a:noFill/>
          </a:ln>
        </p:spPr>
      </p:pic>
      <p:sp>
        <p:nvSpPr>
          <p:cNvPr id="201" name="Google Shape;201;p10"/>
          <p:cNvSpPr txBox="1"/>
          <p:nvPr/>
        </p:nvSpPr>
        <p:spPr>
          <a:xfrm>
            <a:off x="-1" y="321862"/>
            <a:ext cx="121304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500000"/>
                </a:solidFill>
                <a:latin typeface="Oswald"/>
                <a:ea typeface="Oswald"/>
                <a:cs typeface="Oswald"/>
                <a:sym typeface="Oswald"/>
              </a:rPr>
              <a:t> </a:t>
            </a:r>
            <a:endParaRPr/>
          </a:p>
        </p:txBody>
      </p:sp>
      <p:sp>
        <p:nvSpPr>
          <p:cNvPr id="202" name="Google Shape;202;p10"/>
          <p:cNvSpPr txBox="1">
            <a:spLocks noGrp="1"/>
          </p:cNvSpPr>
          <p:nvPr>
            <p:ph type="ctrTitle"/>
          </p:nvPr>
        </p:nvSpPr>
        <p:spPr>
          <a:xfrm>
            <a:off x="-61100" y="2133819"/>
            <a:ext cx="12253200" cy="9078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None/>
            </a:pPr>
            <a:r>
              <a:rPr lang="en-US"/>
              <a:t>Open Discussion</a:t>
            </a:r>
            <a:endParaRPr/>
          </a:p>
        </p:txBody>
      </p:sp>
      <p:sp>
        <p:nvSpPr>
          <p:cNvPr id="203" name="Google Shape;203;p10"/>
          <p:cNvSpPr txBox="1">
            <a:spLocks noGrp="1"/>
          </p:cNvSpPr>
          <p:nvPr>
            <p:ph type="subTitle" idx="1"/>
          </p:nvPr>
        </p:nvSpPr>
        <p:spPr>
          <a:xfrm>
            <a:off x="1524000" y="3338383"/>
            <a:ext cx="9144000" cy="1919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r>
              <a:rPr lang="en-US" sz="4000"/>
              <a:t>Question and Answer Session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g28b25cf4ae8_0_27"/>
          <p:cNvPicPr preferRelativeResize="0"/>
          <p:nvPr/>
        </p:nvPicPr>
        <p:blipFill rotWithShape="1">
          <a:blip r:embed="rId3">
            <a:alphaModFix/>
          </a:blip>
          <a:srcRect/>
          <a:stretch/>
        </p:blipFill>
        <p:spPr>
          <a:xfrm>
            <a:off x="-61088" y="0"/>
            <a:ext cx="12253088" cy="6858000"/>
          </a:xfrm>
          <a:prstGeom prst="rect">
            <a:avLst/>
          </a:prstGeom>
          <a:noFill/>
          <a:ln>
            <a:noFill/>
          </a:ln>
        </p:spPr>
      </p:pic>
      <p:sp>
        <p:nvSpPr>
          <p:cNvPr id="209" name="Google Shape;209;g28b25cf4ae8_0_27"/>
          <p:cNvSpPr txBox="1"/>
          <p:nvPr/>
        </p:nvSpPr>
        <p:spPr>
          <a:xfrm>
            <a:off x="-1" y="321862"/>
            <a:ext cx="121305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500000"/>
                </a:solidFill>
                <a:latin typeface="Oswald"/>
                <a:ea typeface="Oswald"/>
                <a:cs typeface="Oswald"/>
                <a:sym typeface="Oswald"/>
              </a:rPr>
              <a:t>Upcoming Events</a:t>
            </a:r>
            <a:endParaRPr sz="4400">
              <a:solidFill>
                <a:srgbClr val="500000"/>
              </a:solidFill>
              <a:latin typeface="Oswald"/>
              <a:ea typeface="Oswald"/>
              <a:cs typeface="Oswald"/>
              <a:sym typeface="Oswald"/>
            </a:endParaRPr>
          </a:p>
          <a:p>
            <a:pPr marL="0" marR="0" lvl="0" indent="0" algn="ctr" rtl="0">
              <a:spcBef>
                <a:spcPts val="0"/>
              </a:spcBef>
              <a:spcAft>
                <a:spcPts val="0"/>
              </a:spcAft>
              <a:buNone/>
            </a:pPr>
            <a:endParaRPr sz="4400">
              <a:solidFill>
                <a:srgbClr val="500000"/>
              </a:solidFill>
              <a:latin typeface="Oswald"/>
              <a:ea typeface="Oswald"/>
              <a:cs typeface="Oswald"/>
              <a:sym typeface="Oswald"/>
            </a:endParaRPr>
          </a:p>
        </p:txBody>
      </p:sp>
      <p:sp>
        <p:nvSpPr>
          <p:cNvPr id="210" name="Google Shape;210;g28b25cf4ae8_0_27"/>
          <p:cNvSpPr txBox="1"/>
          <p:nvPr/>
        </p:nvSpPr>
        <p:spPr>
          <a:xfrm>
            <a:off x="-61089" y="1818409"/>
            <a:ext cx="12253200" cy="461700"/>
          </a:xfrm>
          <a:prstGeom prst="rect">
            <a:avLst/>
          </a:prstGeom>
          <a:noFill/>
          <a:ln>
            <a:noFill/>
          </a:ln>
        </p:spPr>
        <p:txBody>
          <a:bodyPr spcFirstLastPara="1" wrap="square" lIns="91425" tIns="45700" rIns="91425" bIns="45700" anchor="t" anchorCtr="0">
            <a:spAutoFit/>
          </a:bodyPr>
          <a:lstStyle/>
          <a:p>
            <a:pPr marL="342900" marR="0" lvl="0" indent="-190500" algn="l" rtl="0">
              <a:spcBef>
                <a:spcPts val="0"/>
              </a:spcBef>
              <a:spcAft>
                <a:spcPts val="0"/>
              </a:spcAft>
              <a:buClr>
                <a:schemeClr val="dk1"/>
              </a:buClr>
              <a:buSzPts val="2400"/>
              <a:buFont typeface="Arial"/>
              <a:buNone/>
            </a:pPr>
            <a:endParaRPr sz="2400">
              <a:solidFill>
                <a:schemeClr val="dk1"/>
              </a:solidFill>
              <a:latin typeface="Oswald"/>
              <a:ea typeface="Oswald"/>
              <a:cs typeface="Oswald"/>
              <a:sym typeface="Oswald"/>
            </a:endParaRPr>
          </a:p>
        </p:txBody>
      </p:sp>
      <p:sp>
        <p:nvSpPr>
          <p:cNvPr id="211" name="Google Shape;211;g28b25cf4ae8_0_27"/>
          <p:cNvSpPr txBox="1"/>
          <p:nvPr/>
        </p:nvSpPr>
        <p:spPr>
          <a:xfrm>
            <a:off x="253650" y="1459000"/>
            <a:ext cx="11684700" cy="4082700"/>
          </a:xfrm>
          <a:prstGeom prst="rect">
            <a:avLst/>
          </a:prstGeom>
          <a:noFill/>
          <a:ln>
            <a:noFill/>
          </a:ln>
        </p:spPr>
        <p:txBody>
          <a:bodyPr spcFirstLastPara="1" wrap="square" lIns="91425" tIns="91425" rIns="91425" bIns="91425" anchor="t" anchorCtr="0">
            <a:noAutofit/>
          </a:bodyPr>
          <a:lstStyle/>
          <a:p>
            <a:pPr marL="457200" lvl="0" indent="-425450" algn="l" rtl="0">
              <a:spcBef>
                <a:spcPts val="0"/>
              </a:spcBef>
              <a:spcAft>
                <a:spcPts val="0"/>
              </a:spcAft>
              <a:buSzPts val="3100"/>
              <a:buFont typeface="Oswald Medium"/>
              <a:buChar char="●"/>
            </a:pPr>
            <a:r>
              <a:rPr lang="en-US" sz="3100">
                <a:latin typeface="Oswald Medium"/>
                <a:ea typeface="Oswald Medium"/>
                <a:cs typeface="Oswald Medium"/>
                <a:sym typeface="Oswald Medium"/>
              </a:rPr>
              <a:t>November Webinar -</a:t>
            </a:r>
            <a:r>
              <a:rPr lang="en-US" sz="3100">
                <a:latin typeface="Oswald"/>
                <a:ea typeface="Oswald"/>
                <a:cs typeface="Oswald"/>
                <a:sym typeface="Oswald"/>
              </a:rPr>
              <a:t> </a:t>
            </a:r>
            <a:r>
              <a:rPr lang="en-US" sz="3100" i="1">
                <a:solidFill>
                  <a:schemeClr val="dk1"/>
                </a:solidFill>
                <a:latin typeface="Oswald"/>
                <a:ea typeface="Oswald"/>
                <a:cs typeface="Oswald"/>
                <a:sym typeface="Oswald"/>
              </a:rPr>
              <a:t>November 8th</a:t>
            </a:r>
            <a:r>
              <a:rPr lang="en-US" sz="3100">
                <a:solidFill>
                  <a:schemeClr val="dk1"/>
                </a:solidFill>
                <a:latin typeface="Oswald"/>
                <a:ea typeface="Oswald"/>
                <a:cs typeface="Oswald"/>
                <a:sym typeface="Oswald"/>
              </a:rPr>
              <a:t> |</a:t>
            </a:r>
            <a:r>
              <a:rPr lang="en-US" sz="3100">
                <a:latin typeface="Oswald"/>
                <a:ea typeface="Oswald"/>
                <a:cs typeface="Oswald"/>
                <a:sym typeface="Oswald"/>
              </a:rPr>
              <a:t> Anatomy of a Nonprofit Brand </a:t>
            </a:r>
            <a:endParaRPr sz="3100">
              <a:latin typeface="Oswald"/>
              <a:ea typeface="Oswald"/>
              <a:cs typeface="Oswald"/>
              <a:sym typeface="Oswald"/>
            </a:endParaRPr>
          </a:p>
          <a:p>
            <a:pPr marL="914400" lvl="1" indent="-425450" algn="l" rtl="0">
              <a:spcBef>
                <a:spcPts val="0"/>
              </a:spcBef>
              <a:spcAft>
                <a:spcPts val="0"/>
              </a:spcAft>
              <a:buSzPts val="3100"/>
              <a:buFont typeface="Oswald Light"/>
              <a:buChar char="○"/>
            </a:pPr>
            <a:r>
              <a:rPr lang="en-US" sz="3300">
                <a:latin typeface="Oswald Light"/>
                <a:ea typeface="Oswald Light"/>
                <a:cs typeface="Oswald Light"/>
                <a:sym typeface="Oswald Light"/>
              </a:rPr>
              <a:t>12 - 1 p.m. | Virtual </a:t>
            </a:r>
            <a:br>
              <a:rPr lang="en-US" sz="3100">
                <a:latin typeface="Oswald Light"/>
                <a:ea typeface="Oswald Light"/>
                <a:cs typeface="Oswald Light"/>
                <a:sym typeface="Oswald Light"/>
              </a:rPr>
            </a:br>
            <a:endParaRPr sz="1500">
              <a:latin typeface="Oswald Light"/>
              <a:ea typeface="Oswald Light"/>
              <a:cs typeface="Oswald Light"/>
              <a:sym typeface="Oswald Light"/>
            </a:endParaRPr>
          </a:p>
          <a:p>
            <a:pPr marL="457200" lvl="0" indent="-425450" algn="l" rtl="0">
              <a:spcBef>
                <a:spcPts val="0"/>
              </a:spcBef>
              <a:spcAft>
                <a:spcPts val="0"/>
              </a:spcAft>
              <a:buSzPts val="3100"/>
              <a:buFont typeface="Oswald Medium"/>
              <a:buChar char="●"/>
            </a:pPr>
            <a:r>
              <a:rPr lang="en-US" sz="3100">
                <a:latin typeface="Oswald Medium"/>
                <a:ea typeface="Oswald Medium"/>
                <a:cs typeface="Oswald Medium"/>
                <a:sym typeface="Oswald Medium"/>
              </a:rPr>
              <a:t>Leadership in Board Service - </a:t>
            </a:r>
            <a:r>
              <a:rPr lang="en-US" sz="3100" i="1">
                <a:latin typeface="Oswald"/>
                <a:ea typeface="Oswald"/>
                <a:cs typeface="Oswald"/>
                <a:sym typeface="Oswald"/>
              </a:rPr>
              <a:t>November 8th</a:t>
            </a:r>
            <a:endParaRPr sz="3100" i="1">
              <a:latin typeface="Oswald"/>
              <a:ea typeface="Oswald"/>
              <a:cs typeface="Oswald"/>
              <a:sym typeface="Oswald"/>
            </a:endParaRPr>
          </a:p>
          <a:p>
            <a:pPr marL="914400" lvl="1" indent="-425450" algn="l" rtl="0">
              <a:spcBef>
                <a:spcPts val="0"/>
              </a:spcBef>
              <a:spcAft>
                <a:spcPts val="0"/>
              </a:spcAft>
              <a:buSzPts val="3100"/>
              <a:buFont typeface="Oswald"/>
              <a:buChar char="○"/>
            </a:pPr>
            <a:r>
              <a:rPr lang="en-US" sz="3300">
                <a:latin typeface="Oswald Light"/>
                <a:ea typeface="Oswald Light"/>
                <a:cs typeface="Oswald Light"/>
                <a:sym typeface="Oswald Light"/>
              </a:rPr>
              <a:t>4 - 7 p.m. | College Station - APCC</a:t>
            </a:r>
            <a:br>
              <a:rPr lang="en-US" sz="3100">
                <a:latin typeface="Oswald"/>
                <a:ea typeface="Oswald"/>
                <a:cs typeface="Oswald"/>
                <a:sym typeface="Oswald"/>
              </a:rPr>
            </a:br>
            <a:endParaRPr sz="1500">
              <a:latin typeface="Oswald"/>
              <a:ea typeface="Oswald"/>
              <a:cs typeface="Oswald"/>
              <a:sym typeface="Oswald"/>
            </a:endParaRPr>
          </a:p>
          <a:p>
            <a:pPr marL="457200" lvl="0" indent="-425450" algn="l" rtl="0">
              <a:spcBef>
                <a:spcPts val="0"/>
              </a:spcBef>
              <a:spcAft>
                <a:spcPts val="0"/>
              </a:spcAft>
              <a:buClr>
                <a:schemeClr val="dk1"/>
              </a:buClr>
              <a:buSzPts val="3100"/>
              <a:buFont typeface="Oswald Medium"/>
              <a:buChar char="●"/>
            </a:pPr>
            <a:r>
              <a:rPr lang="en-US" sz="3100">
                <a:solidFill>
                  <a:schemeClr val="dk1"/>
                </a:solidFill>
                <a:latin typeface="Oswald Medium"/>
                <a:ea typeface="Oswald Medium"/>
                <a:cs typeface="Oswald Medium"/>
                <a:sym typeface="Oswald Medium"/>
              </a:rPr>
              <a:t>Leadership in Board Service - </a:t>
            </a:r>
            <a:r>
              <a:rPr lang="en-US" sz="3100" i="1">
                <a:solidFill>
                  <a:schemeClr val="dk1"/>
                </a:solidFill>
                <a:latin typeface="Oswald"/>
                <a:ea typeface="Oswald"/>
                <a:cs typeface="Oswald"/>
                <a:sym typeface="Oswald"/>
              </a:rPr>
              <a:t>January 9th</a:t>
            </a:r>
            <a:endParaRPr sz="3100" i="1">
              <a:solidFill>
                <a:schemeClr val="dk1"/>
              </a:solidFill>
              <a:latin typeface="Oswald"/>
              <a:ea typeface="Oswald"/>
              <a:cs typeface="Oswald"/>
              <a:sym typeface="Oswald"/>
            </a:endParaRPr>
          </a:p>
          <a:p>
            <a:pPr marL="914400" lvl="1" indent="-425450" algn="l" rtl="0">
              <a:spcBef>
                <a:spcPts val="0"/>
              </a:spcBef>
              <a:spcAft>
                <a:spcPts val="0"/>
              </a:spcAft>
              <a:buClr>
                <a:schemeClr val="dk1"/>
              </a:buClr>
              <a:buSzPts val="3100"/>
              <a:buFont typeface="Oswald"/>
              <a:buChar char="○"/>
            </a:pPr>
            <a:r>
              <a:rPr lang="en-US" sz="3300">
                <a:solidFill>
                  <a:schemeClr val="dk1"/>
                </a:solidFill>
                <a:latin typeface="Oswald Light"/>
                <a:ea typeface="Oswald Light"/>
                <a:cs typeface="Oswald Light"/>
                <a:sym typeface="Oswald Light"/>
              </a:rPr>
              <a:t>1 - 4 p.m. | Houston - United Way Building</a:t>
            </a:r>
            <a:br>
              <a:rPr lang="en-US" sz="3100">
                <a:solidFill>
                  <a:schemeClr val="dk1"/>
                </a:solidFill>
                <a:latin typeface="Oswald"/>
                <a:ea typeface="Oswald"/>
                <a:cs typeface="Oswald"/>
                <a:sym typeface="Oswald"/>
              </a:rPr>
            </a:br>
            <a:endParaRPr sz="1500">
              <a:solidFill>
                <a:schemeClr val="dk1"/>
              </a:solidFill>
              <a:latin typeface="Oswald"/>
              <a:ea typeface="Oswald"/>
              <a:cs typeface="Oswald"/>
              <a:sym typeface="Oswald"/>
            </a:endParaRPr>
          </a:p>
          <a:p>
            <a:pPr marL="457200" lvl="0" indent="-425450" algn="l" rtl="0">
              <a:spcBef>
                <a:spcPts val="0"/>
              </a:spcBef>
              <a:spcAft>
                <a:spcPts val="0"/>
              </a:spcAft>
              <a:buSzPts val="3100"/>
              <a:buFont typeface="Oswald"/>
              <a:buChar char="●"/>
            </a:pPr>
            <a:r>
              <a:rPr lang="en-US" sz="3100">
                <a:latin typeface="Oswald Medium"/>
                <a:ea typeface="Oswald Medium"/>
                <a:cs typeface="Oswald Medium"/>
                <a:sym typeface="Oswald Medium"/>
              </a:rPr>
              <a:t>Continuing &amp; Professional Education Certificates</a:t>
            </a:r>
            <a:r>
              <a:rPr lang="en-US" sz="3100">
                <a:latin typeface="Oswald"/>
                <a:ea typeface="Oswald"/>
                <a:cs typeface="Oswald"/>
                <a:sym typeface="Oswald"/>
              </a:rPr>
              <a:t> - </a:t>
            </a:r>
            <a:r>
              <a:rPr lang="en-US" sz="3100" i="1">
                <a:latin typeface="Oswald"/>
                <a:ea typeface="Oswald"/>
                <a:cs typeface="Oswald"/>
                <a:sym typeface="Oswald"/>
              </a:rPr>
              <a:t>February 7th</a:t>
            </a:r>
            <a:endParaRPr sz="3100" i="1">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1"/>
          <p:cNvPicPr preferRelativeResize="0"/>
          <p:nvPr/>
        </p:nvPicPr>
        <p:blipFill rotWithShape="1">
          <a:blip r:embed="rId3">
            <a:alphaModFix/>
          </a:blip>
          <a:srcRect/>
          <a:stretch/>
        </p:blipFill>
        <p:spPr>
          <a:xfrm>
            <a:off x="-263471" y="0"/>
            <a:ext cx="12528739" cy="7462435"/>
          </a:xfrm>
          <a:prstGeom prst="rect">
            <a:avLst/>
          </a:prstGeom>
          <a:noFill/>
          <a:ln>
            <a:noFill/>
          </a:ln>
        </p:spPr>
      </p:pic>
      <p:sp>
        <p:nvSpPr>
          <p:cNvPr id="217" name="Google Shape;217;p11"/>
          <p:cNvSpPr txBox="1"/>
          <p:nvPr/>
        </p:nvSpPr>
        <p:spPr>
          <a:xfrm>
            <a:off x="74212" y="3236164"/>
            <a:ext cx="12117788"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3000">
              <a:solidFill>
                <a:schemeClr val="lt1"/>
              </a:solidFill>
              <a:latin typeface="Oswald"/>
              <a:ea typeface="Oswald"/>
              <a:cs typeface="Oswald"/>
              <a:sym typeface="Oswald"/>
            </a:endParaRPr>
          </a:p>
          <a:p>
            <a:pPr marL="0" marR="0" lvl="0" indent="0" algn="ctr" rtl="0">
              <a:spcBef>
                <a:spcPts val="0"/>
              </a:spcBef>
              <a:spcAft>
                <a:spcPts val="0"/>
              </a:spcAft>
              <a:buNone/>
            </a:pPr>
            <a:r>
              <a:rPr lang="en-US" sz="3000">
                <a:solidFill>
                  <a:schemeClr val="lt1"/>
                </a:solidFill>
                <a:latin typeface="Oswald"/>
                <a:ea typeface="Oswald"/>
                <a:cs typeface="Oswald"/>
                <a:sym typeface="Oswald"/>
              </a:rPr>
              <a:t>bushschool.nonprofitmanagement@tamu.edu</a:t>
            </a:r>
            <a:br>
              <a:rPr lang="en-US" sz="3000">
                <a:solidFill>
                  <a:schemeClr val="lt1"/>
                </a:solidFill>
                <a:latin typeface="Oswald"/>
                <a:ea typeface="Oswald"/>
                <a:cs typeface="Oswald"/>
                <a:sym typeface="Oswald"/>
              </a:rPr>
            </a:br>
            <a:endParaRPr sz="3000">
              <a:solidFill>
                <a:schemeClr val="lt1"/>
              </a:solidFill>
              <a:latin typeface="Oswald"/>
              <a:ea typeface="Oswald"/>
              <a:cs typeface="Oswald"/>
              <a:sym typeface="Oswald"/>
            </a:endParaRPr>
          </a:p>
        </p:txBody>
      </p:sp>
      <p:sp>
        <p:nvSpPr>
          <p:cNvPr id="218" name="Google Shape;218;p11"/>
          <p:cNvSpPr txBox="1"/>
          <p:nvPr/>
        </p:nvSpPr>
        <p:spPr>
          <a:xfrm>
            <a:off x="-57996" y="395237"/>
            <a:ext cx="121179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lt1"/>
                </a:solidFill>
                <a:latin typeface="Oswald"/>
                <a:ea typeface="Oswald"/>
                <a:cs typeface="Oswald"/>
                <a:sym typeface="Oswald"/>
              </a:rPr>
              <a:t>Connect with Us! </a:t>
            </a:r>
            <a:endParaRPr sz="2400">
              <a:solidFill>
                <a:schemeClr val="lt1"/>
              </a:solidFill>
              <a:latin typeface="Oswald"/>
              <a:ea typeface="Oswald"/>
              <a:cs typeface="Oswald"/>
              <a:sym typeface="Oswald"/>
            </a:endParaRPr>
          </a:p>
        </p:txBody>
      </p:sp>
      <p:sp>
        <p:nvSpPr>
          <p:cNvPr id="219" name="Google Shape;219;p11"/>
          <p:cNvSpPr/>
          <p:nvPr/>
        </p:nvSpPr>
        <p:spPr>
          <a:xfrm>
            <a:off x="2635134" y="5970907"/>
            <a:ext cx="6785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 </a:t>
            </a:r>
            <a:endParaRPr/>
          </a:p>
        </p:txBody>
      </p:sp>
      <p:pic>
        <p:nvPicPr>
          <p:cNvPr id="220" name="Google Shape;220;p11"/>
          <p:cNvPicPr preferRelativeResize="0"/>
          <p:nvPr/>
        </p:nvPicPr>
        <p:blipFill rotWithShape="1">
          <a:blip r:embed="rId4">
            <a:alphaModFix/>
          </a:blip>
          <a:srcRect/>
          <a:stretch/>
        </p:blipFill>
        <p:spPr>
          <a:xfrm>
            <a:off x="3313641" y="1548429"/>
            <a:ext cx="1979560" cy="1979560"/>
          </a:xfrm>
          <a:prstGeom prst="rect">
            <a:avLst/>
          </a:prstGeom>
          <a:noFill/>
          <a:ln>
            <a:noFill/>
          </a:ln>
        </p:spPr>
      </p:pic>
      <p:sp>
        <p:nvSpPr>
          <p:cNvPr id="221" name="Google Shape;221;p11"/>
          <p:cNvSpPr txBox="1"/>
          <p:nvPr/>
        </p:nvSpPr>
        <p:spPr>
          <a:xfrm>
            <a:off x="5634803" y="2215052"/>
            <a:ext cx="43710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Oswald"/>
                <a:ea typeface="Oswald"/>
                <a:cs typeface="Oswald"/>
                <a:sym typeface="Oswald"/>
              </a:rPr>
              <a:t>@CNPatbushschool</a:t>
            </a:r>
            <a:endParaRPr sz="3600">
              <a:solidFill>
                <a:schemeClr val="lt1"/>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a:stretch/>
        </p:blipFill>
        <p:spPr>
          <a:xfrm>
            <a:off x="-61088" y="0"/>
            <a:ext cx="12253088" cy="6858000"/>
          </a:xfrm>
          <a:prstGeom prst="rect">
            <a:avLst/>
          </a:prstGeom>
          <a:noFill/>
          <a:ln>
            <a:noFill/>
          </a:ln>
        </p:spPr>
      </p:pic>
      <p:sp>
        <p:nvSpPr>
          <p:cNvPr id="93" name="Google Shape;93;p2"/>
          <p:cNvSpPr txBox="1"/>
          <p:nvPr/>
        </p:nvSpPr>
        <p:spPr>
          <a:xfrm>
            <a:off x="-1" y="321862"/>
            <a:ext cx="1213048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500000"/>
                </a:solidFill>
                <a:latin typeface="Oswald"/>
                <a:ea typeface="Oswald"/>
                <a:cs typeface="Oswald"/>
                <a:sym typeface="Oswald"/>
              </a:rPr>
              <a:t>Agenda</a:t>
            </a:r>
            <a:endParaRPr/>
          </a:p>
        </p:txBody>
      </p:sp>
      <p:sp>
        <p:nvSpPr>
          <p:cNvPr id="94" name="Google Shape;94;p2"/>
          <p:cNvSpPr txBox="1"/>
          <p:nvPr/>
        </p:nvSpPr>
        <p:spPr>
          <a:xfrm>
            <a:off x="280900" y="1613525"/>
            <a:ext cx="12253200" cy="41559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Oswald"/>
                <a:ea typeface="Oswald"/>
                <a:cs typeface="Oswald"/>
                <a:sym typeface="Oswald"/>
              </a:rPr>
              <a:t>Welcome and About Us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Oswald"/>
                <a:ea typeface="Oswald"/>
                <a:cs typeface="Oswald"/>
                <a:sym typeface="Oswald"/>
              </a:rPr>
              <a:t>Introduction of Guest Speaker</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Oswald"/>
                <a:ea typeface="Oswald"/>
                <a:cs typeface="Oswald"/>
                <a:sym typeface="Oswald"/>
              </a:rPr>
              <a:t>Opening</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Oswald"/>
                <a:ea typeface="Oswald"/>
                <a:cs typeface="Oswald"/>
                <a:sym typeface="Oswald"/>
              </a:rPr>
              <a:t>U.S. Census Bureau and AmeriCorps Survey Highlights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Oswald"/>
                <a:ea typeface="Oswald"/>
                <a:cs typeface="Oswald"/>
                <a:sym typeface="Oswald"/>
              </a:rPr>
              <a:t>Solutions to Increase Volunteerism</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Oswald"/>
                <a:ea typeface="Oswald"/>
                <a:cs typeface="Oswald"/>
                <a:sym typeface="Oswald"/>
              </a:rPr>
              <a:t>Dimensions of Volunteerism</a:t>
            </a:r>
            <a:endParaRPr/>
          </a:p>
          <a:p>
            <a:pPr marL="80010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Oswald"/>
                <a:ea typeface="Oswald"/>
                <a:cs typeface="Oswald"/>
                <a:sym typeface="Oswald"/>
              </a:rPr>
              <a:t>Individual</a:t>
            </a:r>
            <a:endParaRPr/>
          </a:p>
          <a:p>
            <a:pPr marL="80010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Oswald"/>
                <a:ea typeface="Oswald"/>
                <a:cs typeface="Oswald"/>
                <a:sym typeface="Oswald"/>
              </a:rPr>
              <a:t>Organizational </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Oswald"/>
                <a:ea typeface="Oswald"/>
                <a:cs typeface="Oswald"/>
                <a:sym typeface="Oswald"/>
              </a:rPr>
              <a:t>Takeaways</a:t>
            </a:r>
            <a:endParaRPr sz="2400">
              <a:solidFill>
                <a:schemeClr val="dk1"/>
              </a:solidFill>
              <a:latin typeface="Oswald"/>
              <a:ea typeface="Oswald"/>
              <a:cs typeface="Oswald"/>
              <a:sym typeface="Oswald"/>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Oswald"/>
                <a:ea typeface="Oswald"/>
                <a:cs typeface="Oswald"/>
                <a:sym typeface="Oswald"/>
              </a:rPr>
              <a:t>On-the-Ground Best Practices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Oswald"/>
                <a:ea typeface="Oswald"/>
                <a:cs typeface="Oswald"/>
                <a:sym typeface="Oswald"/>
              </a:rPr>
              <a:t>Open Discussion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g28b25cf4ae8_0_8"/>
          <p:cNvPicPr preferRelativeResize="0"/>
          <p:nvPr/>
        </p:nvPicPr>
        <p:blipFill rotWithShape="1">
          <a:blip r:embed="rId3">
            <a:alphaModFix/>
          </a:blip>
          <a:srcRect/>
          <a:stretch/>
        </p:blipFill>
        <p:spPr>
          <a:xfrm>
            <a:off x="-61088" y="0"/>
            <a:ext cx="12253088" cy="6858000"/>
          </a:xfrm>
          <a:prstGeom prst="rect">
            <a:avLst/>
          </a:prstGeom>
          <a:noFill/>
          <a:ln>
            <a:noFill/>
          </a:ln>
        </p:spPr>
      </p:pic>
      <p:sp>
        <p:nvSpPr>
          <p:cNvPr id="100" name="Google Shape;100;g28b25cf4ae8_0_8"/>
          <p:cNvSpPr txBox="1"/>
          <p:nvPr/>
        </p:nvSpPr>
        <p:spPr>
          <a:xfrm>
            <a:off x="-61089" y="1818409"/>
            <a:ext cx="12253200" cy="461700"/>
          </a:xfrm>
          <a:prstGeom prst="rect">
            <a:avLst/>
          </a:prstGeom>
          <a:noFill/>
          <a:ln>
            <a:noFill/>
          </a:ln>
        </p:spPr>
        <p:txBody>
          <a:bodyPr spcFirstLastPara="1" wrap="square" lIns="91425" tIns="45700" rIns="91425" bIns="45700" anchor="t" anchorCtr="0">
            <a:spAutoFit/>
          </a:bodyPr>
          <a:lstStyle/>
          <a:p>
            <a:pPr marL="342900" marR="0" lvl="0" indent="-190500" algn="l" rtl="0">
              <a:spcBef>
                <a:spcPts val="0"/>
              </a:spcBef>
              <a:spcAft>
                <a:spcPts val="0"/>
              </a:spcAft>
              <a:buClr>
                <a:schemeClr val="dk1"/>
              </a:buClr>
              <a:buSzPts val="2400"/>
              <a:buFont typeface="Arial"/>
              <a:buNone/>
            </a:pPr>
            <a:endParaRPr sz="2400">
              <a:solidFill>
                <a:schemeClr val="dk1"/>
              </a:solidFill>
              <a:latin typeface="Oswald"/>
              <a:ea typeface="Oswald"/>
              <a:cs typeface="Oswald"/>
              <a:sym typeface="Oswald"/>
            </a:endParaRPr>
          </a:p>
        </p:txBody>
      </p:sp>
      <p:pic>
        <p:nvPicPr>
          <p:cNvPr id="101" name="Google Shape;101;g28b25cf4ae8_0_8"/>
          <p:cNvPicPr preferRelativeResize="0"/>
          <p:nvPr/>
        </p:nvPicPr>
        <p:blipFill>
          <a:blip r:embed="rId4">
            <a:alphaModFix/>
          </a:blip>
          <a:stretch>
            <a:fillRect/>
          </a:stretch>
        </p:blipFill>
        <p:spPr>
          <a:xfrm>
            <a:off x="0" y="-2"/>
            <a:ext cx="12192001" cy="58832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24da400a78a_7_0"/>
          <p:cNvPicPr preferRelativeResize="0"/>
          <p:nvPr/>
        </p:nvPicPr>
        <p:blipFill rotWithShape="1">
          <a:blip r:embed="rId3">
            <a:alphaModFix/>
          </a:blip>
          <a:srcRect/>
          <a:stretch/>
        </p:blipFill>
        <p:spPr>
          <a:xfrm>
            <a:off x="-61088" y="0"/>
            <a:ext cx="12253088" cy="6858000"/>
          </a:xfrm>
          <a:prstGeom prst="rect">
            <a:avLst/>
          </a:prstGeom>
          <a:noFill/>
          <a:ln>
            <a:noFill/>
          </a:ln>
        </p:spPr>
      </p:pic>
      <p:sp>
        <p:nvSpPr>
          <p:cNvPr id="107" name="Google Shape;107;g24da400a78a_7_0"/>
          <p:cNvSpPr txBox="1"/>
          <p:nvPr/>
        </p:nvSpPr>
        <p:spPr>
          <a:xfrm>
            <a:off x="-1" y="321862"/>
            <a:ext cx="121305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500000"/>
                </a:solidFill>
                <a:latin typeface="Oswald"/>
                <a:ea typeface="Oswald"/>
                <a:cs typeface="Oswald"/>
                <a:sym typeface="Oswald"/>
              </a:rPr>
              <a:t>Presenters </a:t>
            </a:r>
            <a:endParaRPr/>
          </a:p>
        </p:txBody>
      </p:sp>
      <p:sp>
        <p:nvSpPr>
          <p:cNvPr id="108" name="Google Shape;108;g24da400a78a_7_0"/>
          <p:cNvSpPr txBox="1"/>
          <p:nvPr/>
        </p:nvSpPr>
        <p:spPr>
          <a:xfrm>
            <a:off x="2367289" y="1448113"/>
            <a:ext cx="10056600" cy="27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4100" dirty="0">
                <a:solidFill>
                  <a:srgbClr val="500000"/>
                </a:solidFill>
                <a:latin typeface="Oswald"/>
                <a:ea typeface="Oswald"/>
                <a:cs typeface="Oswald"/>
                <a:sym typeface="Oswald"/>
              </a:rPr>
              <a:t>Rachel Currie </a:t>
            </a:r>
            <a:r>
              <a:rPr lang="en-US" sz="4100" dirty="0" err="1">
                <a:solidFill>
                  <a:srgbClr val="500000"/>
                </a:solidFill>
                <a:latin typeface="Oswald"/>
                <a:ea typeface="Oswald"/>
                <a:cs typeface="Oswald"/>
                <a:sym typeface="Oswald"/>
              </a:rPr>
              <a:t>Triska</a:t>
            </a:r>
            <a:endParaRPr sz="4100" dirty="0">
              <a:solidFill>
                <a:srgbClr val="500000"/>
              </a:solidFill>
              <a:latin typeface="Oswald"/>
              <a:ea typeface="Oswald"/>
              <a:cs typeface="Oswald"/>
              <a:sym typeface="Oswald"/>
            </a:endParaRPr>
          </a:p>
          <a:p>
            <a:pPr marL="0" lvl="0" indent="0" algn="l" rtl="0">
              <a:spcBef>
                <a:spcPts val="0"/>
              </a:spcBef>
              <a:spcAft>
                <a:spcPts val="0"/>
              </a:spcAft>
              <a:buNone/>
            </a:pPr>
            <a:r>
              <a:rPr lang="en-US" sz="2100" dirty="0">
                <a:solidFill>
                  <a:schemeClr val="dk1"/>
                </a:solidFill>
                <a:latin typeface="Oswald"/>
                <a:ea typeface="Oswald"/>
                <a:cs typeface="Oswald"/>
                <a:sym typeface="Oswald"/>
              </a:rPr>
              <a:t>Chief Executive Officer (CEO) |</a:t>
            </a:r>
            <a:r>
              <a:rPr lang="en-US" sz="2100" dirty="0">
                <a:solidFill>
                  <a:schemeClr val="dk1"/>
                </a:solidFill>
              </a:rPr>
              <a:t> </a:t>
            </a:r>
            <a:r>
              <a:rPr lang="en-US" sz="2100" dirty="0" err="1">
                <a:solidFill>
                  <a:schemeClr val="dk1"/>
                </a:solidFill>
                <a:latin typeface="Oswald"/>
                <a:ea typeface="Oswald"/>
                <a:cs typeface="Oswald"/>
                <a:sym typeface="Oswald"/>
              </a:rPr>
              <a:t>VolunteerNow</a:t>
            </a:r>
            <a:endParaRPr sz="2100" dirty="0">
              <a:solidFill>
                <a:schemeClr val="dk1"/>
              </a:solidFill>
              <a:latin typeface="Oswald"/>
              <a:ea typeface="Oswald"/>
              <a:cs typeface="Oswald"/>
              <a:sym typeface="Oswald"/>
            </a:endParaRPr>
          </a:p>
          <a:p>
            <a:pPr marL="0" lvl="0" indent="0" algn="l" rtl="0">
              <a:lnSpc>
                <a:spcPct val="115000"/>
              </a:lnSpc>
              <a:spcBef>
                <a:spcPts val="0"/>
              </a:spcBef>
              <a:spcAft>
                <a:spcPts val="0"/>
              </a:spcAft>
              <a:buNone/>
            </a:pPr>
            <a:r>
              <a:rPr lang="en-US" i="1" dirty="0">
                <a:solidFill>
                  <a:srgbClr val="222222"/>
                </a:solidFill>
                <a:latin typeface="Open Sans"/>
                <a:ea typeface="Open Sans"/>
                <a:cs typeface="Open Sans"/>
                <a:sym typeface="Open Sans"/>
              </a:rPr>
              <a:t>Rachel Currie </a:t>
            </a:r>
            <a:r>
              <a:rPr lang="en-US" i="1" dirty="0" err="1">
                <a:solidFill>
                  <a:srgbClr val="222222"/>
                </a:solidFill>
                <a:latin typeface="Open Sans"/>
                <a:ea typeface="Open Sans"/>
                <a:cs typeface="Open Sans"/>
                <a:sym typeface="Open Sans"/>
              </a:rPr>
              <a:t>Triska</a:t>
            </a:r>
            <a:r>
              <a:rPr lang="en-US" i="1" dirty="0">
                <a:solidFill>
                  <a:srgbClr val="222222"/>
                </a:solidFill>
                <a:latin typeface="Open Sans"/>
                <a:ea typeface="Open Sans"/>
                <a:cs typeface="Open Sans"/>
                <a:sym typeface="Open Sans"/>
              </a:rPr>
              <a:t> is a passionate, forward-thinking leader who finds joy in listening to and building consensus with </a:t>
            </a:r>
            <a:endParaRPr i="1" dirty="0">
              <a:solidFill>
                <a:srgbClr val="222222"/>
              </a:solidFill>
              <a:latin typeface="Open Sans"/>
              <a:ea typeface="Open Sans"/>
              <a:cs typeface="Open Sans"/>
              <a:sym typeface="Open Sans"/>
            </a:endParaRPr>
          </a:p>
          <a:p>
            <a:pPr marL="0" lvl="0" indent="0" algn="l" rtl="0">
              <a:lnSpc>
                <a:spcPct val="115000"/>
              </a:lnSpc>
              <a:spcBef>
                <a:spcPts val="0"/>
              </a:spcBef>
              <a:spcAft>
                <a:spcPts val="0"/>
              </a:spcAft>
              <a:buNone/>
            </a:pPr>
            <a:r>
              <a:rPr lang="en-US" i="1" dirty="0">
                <a:solidFill>
                  <a:srgbClr val="222222"/>
                </a:solidFill>
                <a:latin typeface="Open Sans"/>
                <a:ea typeface="Open Sans"/>
                <a:cs typeface="Open Sans"/>
                <a:sym typeface="Open Sans"/>
              </a:rPr>
              <a:t>diverse partners. Well known for her advocacy in areas of justice and equity, Rachel was recently named Champion </a:t>
            </a:r>
            <a:endParaRPr i="1" dirty="0">
              <a:solidFill>
                <a:srgbClr val="222222"/>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i="1" dirty="0">
                <a:solidFill>
                  <a:srgbClr val="222222"/>
                </a:solidFill>
                <a:latin typeface="Open Sans"/>
                <a:ea typeface="Open Sans"/>
                <a:cs typeface="Open Sans"/>
                <a:sym typeface="Open Sans"/>
              </a:rPr>
              <a:t>for the Human Rights Initiative of North Texas. In 2023, she became CEO of </a:t>
            </a:r>
            <a:r>
              <a:rPr lang="en-US" i="1" dirty="0" err="1">
                <a:solidFill>
                  <a:srgbClr val="222222"/>
                </a:solidFill>
                <a:latin typeface="Open Sans"/>
                <a:ea typeface="Open Sans"/>
                <a:cs typeface="Open Sans"/>
                <a:sym typeface="Open Sans"/>
              </a:rPr>
              <a:t>VolunteerNow</a:t>
            </a:r>
            <a:r>
              <a:rPr lang="en-US" i="1" dirty="0">
                <a:solidFill>
                  <a:srgbClr val="222222"/>
                </a:solidFill>
                <a:latin typeface="Open Sans"/>
                <a:ea typeface="Open Sans"/>
                <a:cs typeface="Open Sans"/>
                <a:sym typeface="Open Sans"/>
              </a:rPr>
              <a:t>, one of the largest Volunteer </a:t>
            </a:r>
          </a:p>
          <a:p>
            <a:pPr marL="0" lvl="0" indent="0" algn="l" rtl="0">
              <a:lnSpc>
                <a:spcPct val="115000"/>
              </a:lnSpc>
              <a:spcBef>
                <a:spcPts val="0"/>
              </a:spcBef>
              <a:spcAft>
                <a:spcPts val="0"/>
              </a:spcAft>
              <a:buClr>
                <a:schemeClr val="dk1"/>
              </a:buClr>
              <a:buSzPts val="1100"/>
              <a:buFont typeface="Arial"/>
              <a:buNone/>
            </a:pPr>
            <a:r>
              <a:rPr lang="en-US" i="1" dirty="0">
                <a:solidFill>
                  <a:srgbClr val="222222"/>
                </a:solidFill>
                <a:latin typeface="Open Sans"/>
                <a:ea typeface="Open Sans"/>
                <a:cs typeface="Open Sans"/>
                <a:sym typeface="Open Sans"/>
              </a:rPr>
              <a:t>Centers in the Country.  </a:t>
            </a:r>
            <a:endParaRPr i="1" dirty="0">
              <a:solidFill>
                <a:srgbClr val="222222"/>
              </a:solidFill>
              <a:latin typeface="Open Sans"/>
              <a:ea typeface="Open Sans"/>
              <a:cs typeface="Open Sans"/>
              <a:sym typeface="Open Sans"/>
            </a:endParaRPr>
          </a:p>
          <a:p>
            <a:pPr marL="0" lvl="0" indent="0" algn="l" rtl="0">
              <a:spcBef>
                <a:spcPts val="0"/>
              </a:spcBef>
              <a:spcAft>
                <a:spcPts val="0"/>
              </a:spcAft>
              <a:buClr>
                <a:schemeClr val="dk1"/>
              </a:buClr>
              <a:buFont typeface="Arial"/>
              <a:buNone/>
            </a:pPr>
            <a:endParaRPr sz="2800" dirty="0">
              <a:solidFill>
                <a:schemeClr val="dk1"/>
              </a:solidFill>
              <a:latin typeface="Oswald"/>
              <a:ea typeface="Oswald"/>
              <a:cs typeface="Oswald"/>
              <a:sym typeface="Oswald"/>
            </a:endParaRPr>
          </a:p>
          <a:p>
            <a:pPr marL="0" lvl="0" indent="0" algn="l" rtl="0">
              <a:spcBef>
                <a:spcPts val="0"/>
              </a:spcBef>
              <a:spcAft>
                <a:spcPts val="0"/>
              </a:spcAft>
              <a:buNone/>
            </a:pPr>
            <a:endParaRPr dirty="0">
              <a:latin typeface="Calibri"/>
              <a:ea typeface="Calibri"/>
              <a:cs typeface="Calibri"/>
              <a:sym typeface="Calibri"/>
            </a:endParaRPr>
          </a:p>
        </p:txBody>
      </p:sp>
      <p:sp>
        <p:nvSpPr>
          <p:cNvPr id="109" name="Google Shape;109;g24da400a78a_7_0"/>
          <p:cNvSpPr txBox="1"/>
          <p:nvPr/>
        </p:nvSpPr>
        <p:spPr>
          <a:xfrm>
            <a:off x="2367289" y="3593338"/>
            <a:ext cx="11384100" cy="205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3900" dirty="0">
                <a:solidFill>
                  <a:srgbClr val="500000"/>
                </a:solidFill>
                <a:latin typeface="Oswald"/>
                <a:ea typeface="Oswald"/>
                <a:cs typeface="Oswald"/>
                <a:sym typeface="Oswald"/>
              </a:rPr>
              <a:t>Kenneth Anderson Taylor, Ph.D.</a:t>
            </a:r>
            <a:endParaRPr sz="3900" dirty="0">
              <a:solidFill>
                <a:srgbClr val="500000"/>
              </a:solidFill>
            </a:endParaRPr>
          </a:p>
          <a:p>
            <a:pPr marL="0" lvl="0" indent="0" algn="l" rtl="0">
              <a:lnSpc>
                <a:spcPct val="100000"/>
              </a:lnSpc>
              <a:spcBef>
                <a:spcPts val="0"/>
              </a:spcBef>
              <a:spcAft>
                <a:spcPts val="0"/>
              </a:spcAft>
              <a:buNone/>
            </a:pPr>
            <a:r>
              <a:rPr lang="en-US" sz="2100" dirty="0">
                <a:solidFill>
                  <a:schemeClr val="dk1"/>
                </a:solidFill>
                <a:latin typeface="Oswald"/>
                <a:ea typeface="Oswald"/>
                <a:cs typeface="Oswald"/>
                <a:sym typeface="Oswald"/>
              </a:rPr>
              <a:t>Center Director of Outreach &amp; Professional Development | The Bush School, Texas A&amp;M University </a:t>
            </a:r>
            <a:r>
              <a:rPr lang="en-US" sz="3300" dirty="0">
                <a:solidFill>
                  <a:schemeClr val="dk1"/>
                </a:solidFill>
                <a:latin typeface="Oswald"/>
                <a:ea typeface="Oswald"/>
                <a:cs typeface="Oswald"/>
                <a:sym typeface="Oswald"/>
              </a:rPr>
              <a:t> </a:t>
            </a:r>
            <a:endParaRPr sz="3300" dirty="0">
              <a:solidFill>
                <a:schemeClr val="dk1"/>
              </a:solidFill>
              <a:latin typeface="Oswald"/>
              <a:ea typeface="Oswald"/>
              <a:cs typeface="Oswald"/>
              <a:sym typeface="Oswald"/>
            </a:endParaRPr>
          </a:p>
          <a:p>
            <a:pPr marL="0" lvl="0" indent="0" algn="l" rtl="0">
              <a:spcBef>
                <a:spcPts val="0"/>
              </a:spcBef>
              <a:spcAft>
                <a:spcPts val="0"/>
              </a:spcAft>
              <a:buNone/>
            </a:pPr>
            <a:r>
              <a:rPr lang="en-US" i="1" dirty="0">
                <a:solidFill>
                  <a:srgbClr val="444444"/>
                </a:solidFill>
                <a:highlight>
                  <a:srgbClr val="FFFFFF"/>
                </a:highlight>
                <a:latin typeface="Open Sans"/>
                <a:ea typeface="Open Sans"/>
                <a:cs typeface="Open Sans"/>
                <a:sym typeface="Open Sans"/>
              </a:rPr>
              <a:t>D</a:t>
            </a:r>
            <a:r>
              <a:rPr lang="en-US" i="1" dirty="0">
                <a:solidFill>
                  <a:srgbClr val="444444"/>
                </a:solidFill>
                <a:latin typeface="Open Sans"/>
                <a:ea typeface="Open Sans"/>
                <a:cs typeface="Open Sans"/>
                <a:sym typeface="Open Sans"/>
              </a:rPr>
              <a:t>r. Taylor’s primary faculty responsibilities encompass teaching a variety of nonprofit management and </a:t>
            </a:r>
            <a:endParaRPr i="1" dirty="0">
              <a:solidFill>
                <a:srgbClr val="444444"/>
              </a:solidFill>
              <a:latin typeface="Open Sans"/>
              <a:ea typeface="Open Sans"/>
              <a:cs typeface="Open Sans"/>
              <a:sym typeface="Open Sans"/>
            </a:endParaRPr>
          </a:p>
          <a:p>
            <a:pPr marL="0" lvl="0" indent="0" algn="l" rtl="0">
              <a:spcBef>
                <a:spcPts val="0"/>
              </a:spcBef>
              <a:spcAft>
                <a:spcPts val="0"/>
              </a:spcAft>
              <a:buNone/>
            </a:pPr>
            <a:r>
              <a:rPr lang="en-US" i="1" dirty="0">
                <a:solidFill>
                  <a:srgbClr val="444444"/>
                </a:solidFill>
                <a:latin typeface="Open Sans"/>
                <a:ea typeface="Open Sans"/>
                <a:cs typeface="Open Sans"/>
                <a:sym typeface="Open Sans"/>
              </a:rPr>
              <a:t>leadership theory courses for graduate students. In his role with the Center for Nonprofits and Philanthropy, </a:t>
            </a:r>
            <a:endParaRPr i="1" dirty="0">
              <a:solidFill>
                <a:srgbClr val="444444"/>
              </a:solidFill>
              <a:latin typeface="Open Sans"/>
              <a:ea typeface="Open Sans"/>
              <a:cs typeface="Open Sans"/>
              <a:sym typeface="Open Sans"/>
            </a:endParaRPr>
          </a:p>
          <a:p>
            <a:pPr marL="0" lvl="0" indent="0" algn="l" rtl="0">
              <a:spcBef>
                <a:spcPts val="0"/>
              </a:spcBef>
              <a:spcAft>
                <a:spcPts val="0"/>
              </a:spcAft>
              <a:buNone/>
            </a:pPr>
            <a:r>
              <a:rPr lang="en-US" i="1" dirty="0">
                <a:solidFill>
                  <a:srgbClr val="444444"/>
                </a:solidFill>
                <a:latin typeface="Open Sans"/>
                <a:ea typeface="Open Sans"/>
                <a:cs typeface="Open Sans"/>
                <a:sym typeface="Open Sans"/>
              </a:rPr>
              <a:t>Dr. Taylor enjoys working in Texas and beyond where he gets to utilize his decades of training and partner with</a:t>
            </a:r>
            <a:endParaRPr i="1" dirty="0">
              <a:solidFill>
                <a:srgbClr val="444444"/>
              </a:solidFill>
              <a:latin typeface="Open Sans"/>
              <a:ea typeface="Open Sans"/>
              <a:cs typeface="Open Sans"/>
              <a:sym typeface="Open Sans"/>
            </a:endParaRPr>
          </a:p>
          <a:p>
            <a:pPr marL="0" lvl="0" indent="0" algn="l" rtl="0">
              <a:spcBef>
                <a:spcPts val="0"/>
              </a:spcBef>
              <a:spcAft>
                <a:spcPts val="0"/>
              </a:spcAft>
              <a:buNone/>
            </a:pPr>
            <a:r>
              <a:rPr lang="en-US" i="1" dirty="0">
                <a:solidFill>
                  <a:srgbClr val="444444"/>
                </a:solidFill>
                <a:latin typeface="Open Sans"/>
                <a:ea typeface="Open Sans"/>
                <a:cs typeface="Open Sans"/>
                <a:sym typeface="Open Sans"/>
              </a:rPr>
              <a:t> nonprofit leaders on a variety of professional development and research opportunities.</a:t>
            </a:r>
            <a:endParaRPr i="1" dirty="0">
              <a:solidFill>
                <a:schemeClr val="dk1"/>
              </a:solidFill>
              <a:latin typeface="Oswald"/>
              <a:ea typeface="Oswald"/>
              <a:cs typeface="Oswald"/>
              <a:sym typeface="Oswald"/>
            </a:endParaRPr>
          </a:p>
          <a:p>
            <a:pPr marL="0" lvl="0" indent="0" algn="l" rtl="0">
              <a:spcBef>
                <a:spcPts val="0"/>
              </a:spcBef>
              <a:spcAft>
                <a:spcPts val="0"/>
              </a:spcAft>
              <a:buNone/>
            </a:pPr>
            <a:endParaRPr dirty="0">
              <a:latin typeface="Calibri"/>
              <a:ea typeface="Calibri"/>
              <a:cs typeface="Calibri"/>
              <a:sym typeface="Calibri"/>
            </a:endParaRPr>
          </a:p>
        </p:txBody>
      </p:sp>
      <p:pic>
        <p:nvPicPr>
          <p:cNvPr id="110" name="Google Shape;110;g24da400a78a_7_0"/>
          <p:cNvPicPr preferRelativeResize="0"/>
          <p:nvPr/>
        </p:nvPicPr>
        <p:blipFill>
          <a:blip r:embed="rId4">
            <a:alphaModFix/>
          </a:blip>
          <a:stretch>
            <a:fillRect/>
          </a:stretch>
        </p:blipFill>
        <p:spPr>
          <a:xfrm>
            <a:off x="481900" y="3660149"/>
            <a:ext cx="1755500" cy="2145601"/>
          </a:xfrm>
          <a:prstGeom prst="rect">
            <a:avLst/>
          </a:prstGeom>
          <a:noFill/>
          <a:ln>
            <a:noFill/>
          </a:ln>
        </p:spPr>
      </p:pic>
      <p:pic>
        <p:nvPicPr>
          <p:cNvPr id="111" name="Google Shape;111;g24da400a78a_7_0"/>
          <p:cNvPicPr preferRelativeResize="0"/>
          <p:nvPr/>
        </p:nvPicPr>
        <p:blipFill>
          <a:blip r:embed="rId5">
            <a:alphaModFix/>
          </a:blip>
          <a:stretch>
            <a:fillRect/>
          </a:stretch>
        </p:blipFill>
        <p:spPr>
          <a:xfrm>
            <a:off x="432013" y="1448113"/>
            <a:ext cx="1805388" cy="18053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g24da2f3ddcb_1_10"/>
          <p:cNvPicPr preferRelativeResize="0"/>
          <p:nvPr/>
        </p:nvPicPr>
        <p:blipFill rotWithShape="1">
          <a:blip r:embed="rId3">
            <a:alphaModFix/>
          </a:blip>
          <a:srcRect/>
          <a:stretch/>
        </p:blipFill>
        <p:spPr>
          <a:xfrm>
            <a:off x="-61088" y="0"/>
            <a:ext cx="12253088" cy="6858000"/>
          </a:xfrm>
          <a:prstGeom prst="rect">
            <a:avLst/>
          </a:prstGeom>
          <a:noFill/>
          <a:ln>
            <a:noFill/>
          </a:ln>
        </p:spPr>
      </p:pic>
      <p:sp>
        <p:nvSpPr>
          <p:cNvPr id="117" name="Google Shape;117;g24da2f3ddcb_1_10"/>
          <p:cNvSpPr txBox="1"/>
          <p:nvPr/>
        </p:nvSpPr>
        <p:spPr>
          <a:xfrm>
            <a:off x="-1" y="321862"/>
            <a:ext cx="121305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500000"/>
                </a:solidFill>
                <a:latin typeface="Oswald"/>
                <a:ea typeface="Oswald"/>
                <a:cs typeface="Oswald"/>
                <a:sym typeface="Oswald"/>
              </a:rPr>
              <a:t>Guest</a:t>
            </a:r>
            <a:endParaRPr/>
          </a:p>
        </p:txBody>
      </p:sp>
      <p:sp>
        <p:nvSpPr>
          <p:cNvPr id="118" name="Google Shape;118;g24da2f3ddcb_1_10"/>
          <p:cNvSpPr txBox="1"/>
          <p:nvPr/>
        </p:nvSpPr>
        <p:spPr>
          <a:xfrm>
            <a:off x="-61088" y="1661016"/>
            <a:ext cx="12253200" cy="1677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300"/>
          </a:p>
          <a:p>
            <a:pPr marL="0" marR="0" lvl="0" indent="0" algn="l" rtl="0">
              <a:spcBef>
                <a:spcPts val="0"/>
              </a:spcBef>
              <a:spcAft>
                <a:spcPts val="0"/>
              </a:spcAft>
              <a:buNone/>
            </a:pPr>
            <a:endParaRPr sz="3300"/>
          </a:p>
          <a:p>
            <a:pPr marL="457200" marR="0" lvl="0" indent="0" algn="l" rtl="0">
              <a:spcBef>
                <a:spcPts val="0"/>
              </a:spcBef>
              <a:spcAft>
                <a:spcPts val="0"/>
              </a:spcAft>
              <a:buNone/>
            </a:pPr>
            <a:endParaRPr sz="3700"/>
          </a:p>
        </p:txBody>
      </p:sp>
      <p:pic>
        <p:nvPicPr>
          <p:cNvPr id="119" name="Google Shape;119;g24da2f3ddcb_1_10"/>
          <p:cNvPicPr preferRelativeResize="0"/>
          <p:nvPr/>
        </p:nvPicPr>
        <p:blipFill>
          <a:blip r:embed="rId4">
            <a:alphaModFix/>
          </a:blip>
          <a:stretch>
            <a:fillRect/>
          </a:stretch>
        </p:blipFill>
        <p:spPr>
          <a:xfrm>
            <a:off x="-61100" y="32300"/>
            <a:ext cx="12253200" cy="6892426"/>
          </a:xfrm>
          <a:prstGeom prst="rect">
            <a:avLst/>
          </a:prstGeom>
          <a:noFill/>
          <a:ln>
            <a:noFill/>
          </a:ln>
        </p:spPr>
      </p:pic>
      <p:pic>
        <p:nvPicPr>
          <p:cNvPr id="120" name="Google Shape;120;g24da2f3ddcb_1_10"/>
          <p:cNvPicPr preferRelativeResize="0"/>
          <p:nvPr/>
        </p:nvPicPr>
        <p:blipFill>
          <a:blip r:embed="rId5">
            <a:alphaModFix/>
          </a:blip>
          <a:stretch>
            <a:fillRect/>
          </a:stretch>
        </p:blipFill>
        <p:spPr>
          <a:xfrm>
            <a:off x="72175" y="373275"/>
            <a:ext cx="4271800" cy="1349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4da2f3ddcb_1_1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26" name="Google Shape;126;g24da2f3ddcb_1_1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27" name="Google Shape;127;g24da2f3ddcb_1_18"/>
          <p:cNvPicPr preferRelativeResize="0"/>
          <p:nvPr/>
        </p:nvPicPr>
        <p:blipFill>
          <a:blip r:embed="rId3">
            <a:alphaModFix/>
          </a:blip>
          <a:stretch>
            <a:fillRect/>
          </a:stretch>
        </p:blipFill>
        <p:spPr>
          <a:xfrm>
            <a:off x="0" y="66675"/>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3"/>
          <p:cNvPicPr preferRelativeResize="0"/>
          <p:nvPr/>
        </p:nvPicPr>
        <p:blipFill rotWithShape="1">
          <a:blip r:embed="rId3">
            <a:alphaModFix/>
          </a:blip>
          <a:srcRect/>
          <a:stretch/>
        </p:blipFill>
        <p:spPr>
          <a:xfrm>
            <a:off x="-61088" y="0"/>
            <a:ext cx="12253088" cy="6858000"/>
          </a:xfrm>
          <a:prstGeom prst="rect">
            <a:avLst/>
          </a:prstGeom>
          <a:noFill/>
          <a:ln>
            <a:noFill/>
          </a:ln>
        </p:spPr>
      </p:pic>
      <p:sp>
        <p:nvSpPr>
          <p:cNvPr id="133" name="Google Shape;133;p3"/>
          <p:cNvSpPr txBox="1"/>
          <p:nvPr/>
        </p:nvSpPr>
        <p:spPr>
          <a:xfrm>
            <a:off x="-1" y="321862"/>
            <a:ext cx="1213048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500000"/>
                </a:solidFill>
                <a:latin typeface="Oswald"/>
                <a:ea typeface="Oswald"/>
                <a:cs typeface="Oswald"/>
                <a:sym typeface="Oswald"/>
              </a:rPr>
              <a:t>Agenda</a:t>
            </a:r>
            <a:endParaRPr/>
          </a:p>
        </p:txBody>
      </p:sp>
      <p:pic>
        <p:nvPicPr>
          <p:cNvPr id="134" name="Google Shape;134;p3" descr="Volunteer educator, Bob Roberts, leading an Ecosystems on the Edge field trip at The Greater Des Moines Botanical Garden. Educators are important to the program offerings at the Greater Des Moines Botanical Garden. Volunteers lead or provide support for field trips, many types of tours, programs and classes, and camps."/>
          <p:cNvPicPr preferRelativeResize="0"/>
          <p:nvPr/>
        </p:nvPicPr>
        <p:blipFill rotWithShape="1">
          <a:blip r:embed="rId4">
            <a:alphaModFix/>
          </a:blip>
          <a:srcRect/>
          <a:stretch/>
        </p:blipFill>
        <p:spPr>
          <a:xfrm>
            <a:off x="6648839" y="139139"/>
            <a:ext cx="4846476" cy="3369455"/>
          </a:xfrm>
          <a:prstGeom prst="rect">
            <a:avLst/>
          </a:prstGeom>
          <a:noFill/>
          <a:ln>
            <a:noFill/>
          </a:ln>
        </p:spPr>
      </p:pic>
      <p:pic>
        <p:nvPicPr>
          <p:cNvPr id="135" name="Google Shape;135;p3"/>
          <p:cNvPicPr preferRelativeResize="0"/>
          <p:nvPr/>
        </p:nvPicPr>
        <p:blipFill rotWithShape="1">
          <a:blip r:embed="rId5">
            <a:alphaModFix/>
          </a:blip>
          <a:srcRect/>
          <a:stretch/>
        </p:blipFill>
        <p:spPr>
          <a:xfrm>
            <a:off x="512351" y="1920973"/>
            <a:ext cx="5880674" cy="3797559"/>
          </a:xfrm>
          <a:prstGeom prst="rect">
            <a:avLst/>
          </a:prstGeom>
          <a:noFill/>
          <a:ln>
            <a:noFill/>
          </a:ln>
        </p:spPr>
      </p:pic>
      <p:pic>
        <p:nvPicPr>
          <p:cNvPr id="136" name="Google Shape;136;p3"/>
          <p:cNvPicPr preferRelativeResize="0"/>
          <p:nvPr/>
        </p:nvPicPr>
        <p:blipFill rotWithShape="1">
          <a:blip r:embed="rId6">
            <a:alphaModFix/>
          </a:blip>
          <a:srcRect/>
          <a:stretch/>
        </p:blipFill>
        <p:spPr>
          <a:xfrm>
            <a:off x="4233710" y="32065"/>
            <a:ext cx="3498980" cy="2332653"/>
          </a:xfrm>
          <a:prstGeom prst="rect">
            <a:avLst/>
          </a:prstGeom>
          <a:noFill/>
          <a:ln>
            <a:noFill/>
          </a:ln>
        </p:spPr>
      </p:pic>
      <p:pic>
        <p:nvPicPr>
          <p:cNvPr id="137" name="Google Shape;137;p3"/>
          <p:cNvPicPr preferRelativeResize="0"/>
          <p:nvPr/>
        </p:nvPicPr>
        <p:blipFill rotWithShape="1">
          <a:blip r:embed="rId7">
            <a:alphaModFix/>
          </a:blip>
          <a:srcRect/>
          <a:stretch/>
        </p:blipFill>
        <p:spPr>
          <a:xfrm>
            <a:off x="759054" y="275449"/>
            <a:ext cx="3498981" cy="2334476"/>
          </a:xfrm>
          <a:prstGeom prst="rect">
            <a:avLst/>
          </a:prstGeom>
          <a:noFill/>
          <a:ln>
            <a:noFill/>
          </a:ln>
        </p:spPr>
      </p:pic>
      <p:pic>
        <p:nvPicPr>
          <p:cNvPr id="138" name="Google Shape;138;p3"/>
          <p:cNvPicPr preferRelativeResize="0"/>
          <p:nvPr/>
        </p:nvPicPr>
        <p:blipFill rotWithShape="1">
          <a:blip r:embed="rId8">
            <a:alphaModFix/>
          </a:blip>
          <a:srcRect/>
          <a:stretch/>
        </p:blipFill>
        <p:spPr>
          <a:xfrm>
            <a:off x="6648839" y="3333686"/>
            <a:ext cx="5030811" cy="2730835"/>
          </a:xfrm>
          <a:prstGeom prst="rect">
            <a:avLst/>
          </a:prstGeom>
          <a:noFill/>
          <a:ln>
            <a:noFill/>
          </a:ln>
        </p:spPr>
      </p:pic>
      <p:sp>
        <p:nvSpPr>
          <p:cNvPr id="139" name="Google Shape;139;p3"/>
          <p:cNvSpPr txBox="1"/>
          <p:nvPr/>
        </p:nvSpPr>
        <p:spPr>
          <a:xfrm>
            <a:off x="8536132" y="6380018"/>
            <a:ext cx="36558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(The Chronicle of Philanthropy, 2023)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4"/>
          <p:cNvPicPr preferRelativeResize="0"/>
          <p:nvPr/>
        </p:nvPicPr>
        <p:blipFill rotWithShape="1">
          <a:blip r:embed="rId3">
            <a:alphaModFix/>
          </a:blip>
          <a:srcRect/>
          <a:stretch/>
        </p:blipFill>
        <p:spPr>
          <a:xfrm>
            <a:off x="-61088" y="0"/>
            <a:ext cx="12253088" cy="6858000"/>
          </a:xfrm>
          <a:prstGeom prst="rect">
            <a:avLst/>
          </a:prstGeom>
          <a:noFill/>
          <a:ln>
            <a:noFill/>
          </a:ln>
        </p:spPr>
      </p:pic>
      <p:sp>
        <p:nvSpPr>
          <p:cNvPr id="145" name="Google Shape;145;p4"/>
          <p:cNvSpPr txBox="1"/>
          <p:nvPr/>
        </p:nvSpPr>
        <p:spPr>
          <a:xfrm>
            <a:off x="-1" y="321862"/>
            <a:ext cx="1213048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500000"/>
                </a:solidFill>
                <a:latin typeface="Oswald"/>
                <a:ea typeface="Oswald"/>
                <a:cs typeface="Oswald"/>
                <a:sym typeface="Oswald"/>
              </a:rPr>
              <a:t>U.S. Census Bureau and AmeriCorps Survey, 2023</a:t>
            </a:r>
            <a:endParaRPr/>
          </a:p>
        </p:txBody>
      </p:sp>
      <p:sp>
        <p:nvSpPr>
          <p:cNvPr id="146" name="Google Shape;146;p4"/>
          <p:cNvSpPr txBox="1"/>
          <p:nvPr/>
        </p:nvSpPr>
        <p:spPr>
          <a:xfrm>
            <a:off x="-61088" y="2015835"/>
            <a:ext cx="12253088" cy="267765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b="1">
                <a:solidFill>
                  <a:schemeClr val="dk1"/>
                </a:solidFill>
                <a:latin typeface="Oswald"/>
                <a:ea typeface="Oswald"/>
                <a:cs typeface="Oswald"/>
                <a:sym typeface="Oswald"/>
              </a:rPr>
              <a:t>23.2% of all respondents engaged in formal volunteer participation</a:t>
            </a:r>
            <a:endParaRPr/>
          </a:p>
          <a:p>
            <a:pPr marL="342900" marR="0" lvl="0" indent="-190500" algn="l" rtl="0">
              <a:spcBef>
                <a:spcPts val="0"/>
              </a:spcBef>
              <a:spcAft>
                <a:spcPts val="0"/>
              </a:spcAft>
              <a:buClr>
                <a:schemeClr val="dk1"/>
              </a:buClr>
              <a:buSzPts val="2400"/>
              <a:buFont typeface="Arial"/>
              <a:buNone/>
            </a:pPr>
            <a:endParaRPr sz="2400" b="1">
              <a:solidFill>
                <a:schemeClr val="dk1"/>
              </a:solidFill>
              <a:latin typeface="Oswald"/>
              <a:ea typeface="Oswald"/>
              <a:cs typeface="Oswald"/>
              <a:sym typeface="Oswald"/>
            </a:endParaRPr>
          </a:p>
          <a:p>
            <a:pPr marL="800100" marR="0" lvl="1" indent="-342900" algn="l" rtl="0">
              <a:spcBef>
                <a:spcPts val="0"/>
              </a:spcBef>
              <a:spcAft>
                <a:spcPts val="0"/>
              </a:spcAft>
              <a:buClr>
                <a:schemeClr val="dk1"/>
              </a:buClr>
              <a:buSzPts val="2400"/>
              <a:buFont typeface="Arial"/>
              <a:buChar char="•"/>
            </a:pPr>
            <a:r>
              <a:rPr lang="en-US" sz="2400" b="1" i="0" u="none" strike="noStrike" cap="none">
                <a:solidFill>
                  <a:schemeClr val="dk1"/>
                </a:solidFill>
                <a:latin typeface="Oswald"/>
                <a:ea typeface="Oswald"/>
                <a:cs typeface="Oswald"/>
                <a:sym typeface="Oswald"/>
              </a:rPr>
              <a:t>Represents the largest decrease the survey has recorded since 2002</a:t>
            </a:r>
            <a:endParaRPr/>
          </a:p>
          <a:p>
            <a:pPr marL="800100" marR="0" lvl="1" indent="-190500" algn="l" rtl="0">
              <a:spcBef>
                <a:spcPts val="0"/>
              </a:spcBef>
              <a:spcAft>
                <a:spcPts val="0"/>
              </a:spcAft>
              <a:buClr>
                <a:schemeClr val="dk1"/>
              </a:buClr>
              <a:buSzPts val="2400"/>
              <a:buFont typeface="Arial"/>
              <a:buNone/>
            </a:pPr>
            <a:endParaRPr sz="2400" b="1" i="0" u="none" strike="noStrike" cap="none">
              <a:solidFill>
                <a:schemeClr val="dk1"/>
              </a:solidFill>
              <a:latin typeface="Oswald"/>
              <a:ea typeface="Oswald"/>
              <a:cs typeface="Oswald"/>
              <a:sym typeface="Oswald"/>
            </a:endParaRPr>
          </a:p>
          <a:p>
            <a:pPr marL="800100" marR="0" lvl="1" indent="-342900" algn="l" rtl="0">
              <a:spcBef>
                <a:spcPts val="0"/>
              </a:spcBef>
              <a:spcAft>
                <a:spcPts val="0"/>
              </a:spcAft>
              <a:buClr>
                <a:schemeClr val="dk1"/>
              </a:buClr>
              <a:buSzPts val="2400"/>
              <a:buFont typeface="Arial"/>
              <a:buChar char="•"/>
            </a:pPr>
            <a:r>
              <a:rPr lang="en-US" sz="2400" b="1" i="0" u="none" strike="noStrike" cap="none">
                <a:solidFill>
                  <a:schemeClr val="dk1"/>
                </a:solidFill>
                <a:latin typeface="Oswald"/>
                <a:ea typeface="Oswald"/>
                <a:cs typeface="Oswald"/>
                <a:sym typeface="Oswald"/>
              </a:rPr>
              <a:t>7% decrease percentage points between 2019 and 2021</a:t>
            </a:r>
            <a:endParaRPr/>
          </a:p>
          <a:p>
            <a:pPr marL="800100" marR="0" lvl="1" indent="-190500" algn="l" rtl="0">
              <a:spcBef>
                <a:spcPts val="0"/>
              </a:spcBef>
              <a:spcAft>
                <a:spcPts val="0"/>
              </a:spcAft>
              <a:buClr>
                <a:schemeClr val="dk1"/>
              </a:buClr>
              <a:buSzPts val="2400"/>
              <a:buFont typeface="Arial"/>
              <a:buNone/>
            </a:pPr>
            <a:endParaRPr sz="2400" b="1" i="0" u="none" strike="noStrike" cap="none">
              <a:solidFill>
                <a:schemeClr val="dk1"/>
              </a:solidFill>
              <a:latin typeface="Oswald"/>
              <a:ea typeface="Oswald"/>
              <a:cs typeface="Oswald"/>
              <a:sym typeface="Oswald"/>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5"/>
          <p:cNvPicPr preferRelativeResize="0"/>
          <p:nvPr/>
        </p:nvPicPr>
        <p:blipFill rotWithShape="1">
          <a:blip r:embed="rId3">
            <a:alphaModFix/>
          </a:blip>
          <a:srcRect/>
          <a:stretch/>
        </p:blipFill>
        <p:spPr>
          <a:xfrm>
            <a:off x="-61088" y="0"/>
            <a:ext cx="12253088" cy="6858000"/>
          </a:xfrm>
          <a:prstGeom prst="rect">
            <a:avLst/>
          </a:prstGeom>
          <a:noFill/>
          <a:ln>
            <a:noFill/>
          </a:ln>
        </p:spPr>
      </p:pic>
      <p:sp>
        <p:nvSpPr>
          <p:cNvPr id="152" name="Google Shape;152;p5"/>
          <p:cNvSpPr txBox="1"/>
          <p:nvPr/>
        </p:nvSpPr>
        <p:spPr>
          <a:xfrm>
            <a:off x="-1" y="321862"/>
            <a:ext cx="1213048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500000"/>
                </a:solidFill>
                <a:latin typeface="Oswald"/>
                <a:ea typeface="Oswald"/>
                <a:cs typeface="Oswald"/>
                <a:sym typeface="Oswald"/>
              </a:rPr>
              <a:t>Potential Solutions?</a:t>
            </a:r>
            <a:endParaRPr/>
          </a:p>
        </p:txBody>
      </p:sp>
      <p:sp>
        <p:nvSpPr>
          <p:cNvPr id="153" name="Google Shape;153;p5"/>
          <p:cNvSpPr txBox="1"/>
          <p:nvPr/>
        </p:nvSpPr>
        <p:spPr>
          <a:xfrm>
            <a:off x="-61000" y="1362050"/>
            <a:ext cx="12253200" cy="56337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b="1">
                <a:solidFill>
                  <a:schemeClr val="dk1"/>
                </a:solidFill>
                <a:latin typeface="Oswald"/>
                <a:ea typeface="Oswald"/>
                <a:cs typeface="Oswald"/>
                <a:sym typeface="Oswald"/>
              </a:rPr>
              <a:t>Increased transparency with volunteers; required skills and length of commitment</a:t>
            </a:r>
            <a:endParaRPr/>
          </a:p>
          <a:p>
            <a:pPr marL="342900" marR="0" lvl="0" indent="-190500" algn="l" rtl="0">
              <a:spcBef>
                <a:spcPts val="0"/>
              </a:spcBef>
              <a:spcAft>
                <a:spcPts val="0"/>
              </a:spcAft>
              <a:buClr>
                <a:schemeClr val="dk1"/>
              </a:buClr>
              <a:buSzPts val="2400"/>
              <a:buFont typeface="Arial"/>
              <a:buNone/>
            </a:pPr>
            <a:endParaRPr sz="2400" b="1">
              <a:solidFill>
                <a:schemeClr val="dk1"/>
              </a:solidFill>
              <a:latin typeface="Oswald"/>
              <a:ea typeface="Oswald"/>
              <a:cs typeface="Oswald"/>
              <a:sym typeface="Oswald"/>
            </a:endParaRPr>
          </a:p>
          <a:p>
            <a:pPr marL="342900" marR="0" lvl="0" indent="-342900" algn="l" rtl="0">
              <a:spcBef>
                <a:spcPts val="0"/>
              </a:spcBef>
              <a:spcAft>
                <a:spcPts val="0"/>
              </a:spcAft>
              <a:buClr>
                <a:schemeClr val="dk1"/>
              </a:buClr>
              <a:buSzPts val="2400"/>
              <a:buFont typeface="Arial"/>
              <a:buChar char="•"/>
            </a:pPr>
            <a:r>
              <a:rPr lang="en-US" sz="2400" b="1">
                <a:solidFill>
                  <a:schemeClr val="dk1"/>
                </a:solidFill>
                <a:latin typeface="Oswald"/>
                <a:ea typeface="Oswald"/>
                <a:cs typeface="Oswald"/>
                <a:sym typeface="Oswald"/>
              </a:rPr>
              <a:t>Volunteering should be fun, entertaining, ability to do with friends; so that it’s memorable</a:t>
            </a:r>
            <a:endParaRPr/>
          </a:p>
          <a:p>
            <a:pPr marL="342900" marR="0" lvl="0" indent="-190500" algn="l" rtl="0">
              <a:spcBef>
                <a:spcPts val="0"/>
              </a:spcBef>
              <a:spcAft>
                <a:spcPts val="0"/>
              </a:spcAft>
              <a:buClr>
                <a:schemeClr val="dk1"/>
              </a:buClr>
              <a:buSzPts val="2400"/>
              <a:buFont typeface="Arial"/>
              <a:buNone/>
            </a:pPr>
            <a:endParaRPr sz="2400" b="1">
              <a:solidFill>
                <a:schemeClr val="dk1"/>
              </a:solidFill>
              <a:latin typeface="Oswald"/>
              <a:ea typeface="Oswald"/>
              <a:cs typeface="Oswald"/>
              <a:sym typeface="Oswald"/>
            </a:endParaRPr>
          </a:p>
          <a:p>
            <a:pPr marL="342900" marR="0" lvl="0" indent="-342900" algn="l" rtl="0">
              <a:spcBef>
                <a:spcPts val="0"/>
              </a:spcBef>
              <a:spcAft>
                <a:spcPts val="0"/>
              </a:spcAft>
              <a:buClr>
                <a:schemeClr val="dk1"/>
              </a:buClr>
              <a:buSzPts val="2400"/>
              <a:buFont typeface="Arial"/>
              <a:buChar char="•"/>
            </a:pPr>
            <a:r>
              <a:rPr lang="en-US" sz="2400" b="1">
                <a:solidFill>
                  <a:schemeClr val="dk1"/>
                </a:solidFill>
                <a:latin typeface="Oswald"/>
                <a:ea typeface="Oswald"/>
                <a:cs typeface="Oswald"/>
                <a:sym typeface="Oswald"/>
              </a:rPr>
              <a:t>Utilize volunteers from the communities you serve in</a:t>
            </a:r>
            <a:endParaRPr/>
          </a:p>
          <a:p>
            <a:pPr marL="342900" marR="0" lvl="0" indent="-190500" algn="l" rtl="0">
              <a:spcBef>
                <a:spcPts val="0"/>
              </a:spcBef>
              <a:spcAft>
                <a:spcPts val="0"/>
              </a:spcAft>
              <a:buClr>
                <a:schemeClr val="dk1"/>
              </a:buClr>
              <a:buSzPts val="2400"/>
              <a:buFont typeface="Arial"/>
              <a:buNone/>
            </a:pPr>
            <a:endParaRPr sz="2400" b="1">
              <a:solidFill>
                <a:schemeClr val="dk1"/>
              </a:solidFill>
              <a:latin typeface="Oswald"/>
              <a:ea typeface="Oswald"/>
              <a:cs typeface="Oswald"/>
              <a:sym typeface="Oswald"/>
            </a:endParaRPr>
          </a:p>
          <a:p>
            <a:pPr marL="342900" marR="0" lvl="0" indent="-342900" algn="l" rtl="0">
              <a:spcBef>
                <a:spcPts val="0"/>
              </a:spcBef>
              <a:spcAft>
                <a:spcPts val="0"/>
              </a:spcAft>
              <a:buClr>
                <a:schemeClr val="dk1"/>
              </a:buClr>
              <a:buSzPts val="2400"/>
              <a:buFont typeface="Arial"/>
              <a:buChar char="•"/>
            </a:pPr>
            <a:r>
              <a:rPr lang="en-US" sz="2400" b="1">
                <a:solidFill>
                  <a:schemeClr val="dk1"/>
                </a:solidFill>
                <a:latin typeface="Oswald"/>
                <a:ea typeface="Oswald"/>
                <a:cs typeface="Oswald"/>
                <a:sym typeface="Oswald"/>
              </a:rPr>
              <a:t>Employ an efficient process for saying </a:t>
            </a:r>
            <a:r>
              <a:rPr lang="en-US" sz="2400" b="1" i="1">
                <a:solidFill>
                  <a:schemeClr val="dk1"/>
                </a:solidFill>
                <a:latin typeface="Oswald"/>
                <a:ea typeface="Oswald"/>
                <a:cs typeface="Oswald"/>
                <a:sym typeface="Oswald"/>
              </a:rPr>
              <a:t>yes</a:t>
            </a:r>
            <a:r>
              <a:rPr lang="en-US" sz="2400" b="1">
                <a:solidFill>
                  <a:schemeClr val="dk1"/>
                </a:solidFill>
                <a:latin typeface="Oswald"/>
                <a:ea typeface="Oswald"/>
                <a:cs typeface="Oswald"/>
                <a:sym typeface="Oswald"/>
              </a:rPr>
              <a:t> to volunteers and in getting them started on the task(s)</a:t>
            </a:r>
            <a:endParaRPr/>
          </a:p>
          <a:p>
            <a:pPr marL="342900" marR="0" lvl="0" indent="-190500" algn="l" rtl="0">
              <a:spcBef>
                <a:spcPts val="0"/>
              </a:spcBef>
              <a:spcAft>
                <a:spcPts val="0"/>
              </a:spcAft>
              <a:buClr>
                <a:schemeClr val="dk1"/>
              </a:buClr>
              <a:buSzPts val="2400"/>
              <a:buFont typeface="Arial"/>
              <a:buNone/>
            </a:pPr>
            <a:endParaRPr sz="2400" b="1">
              <a:solidFill>
                <a:schemeClr val="dk1"/>
              </a:solidFill>
              <a:latin typeface="Oswald"/>
              <a:ea typeface="Oswald"/>
              <a:cs typeface="Oswald"/>
              <a:sym typeface="Oswald"/>
            </a:endParaRPr>
          </a:p>
          <a:p>
            <a:pPr marL="342900" marR="0" lvl="0" indent="-342900" algn="l" rtl="0">
              <a:spcBef>
                <a:spcPts val="0"/>
              </a:spcBef>
              <a:spcAft>
                <a:spcPts val="0"/>
              </a:spcAft>
              <a:buClr>
                <a:schemeClr val="dk1"/>
              </a:buClr>
              <a:buSzPts val="2400"/>
              <a:buFont typeface="Arial"/>
              <a:buChar char="•"/>
            </a:pPr>
            <a:r>
              <a:rPr lang="en-US" sz="2400" b="1">
                <a:solidFill>
                  <a:schemeClr val="dk1"/>
                </a:solidFill>
                <a:latin typeface="Oswald"/>
                <a:ea typeface="Oswald"/>
                <a:cs typeface="Oswald"/>
                <a:sym typeface="Oswald"/>
              </a:rPr>
              <a:t>Bottom-up approach</a:t>
            </a:r>
            <a:endParaRPr/>
          </a:p>
          <a:p>
            <a:pPr marL="342900" marR="0" lvl="0" indent="-190500" algn="l" rtl="0">
              <a:spcBef>
                <a:spcPts val="0"/>
              </a:spcBef>
              <a:spcAft>
                <a:spcPts val="0"/>
              </a:spcAft>
              <a:buClr>
                <a:schemeClr val="dk1"/>
              </a:buClr>
              <a:buSzPts val="2400"/>
              <a:buFont typeface="Arial"/>
              <a:buNone/>
            </a:pPr>
            <a:endParaRPr sz="2400" b="1">
              <a:solidFill>
                <a:schemeClr val="dk1"/>
              </a:solidFill>
              <a:latin typeface="Oswald"/>
              <a:ea typeface="Oswald"/>
              <a:cs typeface="Oswald"/>
              <a:sym typeface="Oswald"/>
            </a:endParaRPr>
          </a:p>
          <a:p>
            <a:pPr marL="342900" marR="0" lvl="0" indent="-342900" algn="l" rtl="0">
              <a:spcBef>
                <a:spcPts val="0"/>
              </a:spcBef>
              <a:spcAft>
                <a:spcPts val="0"/>
              </a:spcAft>
              <a:buClr>
                <a:schemeClr val="dk1"/>
              </a:buClr>
              <a:buSzPts val="2400"/>
              <a:buFont typeface="Arial"/>
              <a:buChar char="•"/>
            </a:pPr>
            <a:r>
              <a:rPr lang="en-US" sz="2400" b="1">
                <a:solidFill>
                  <a:schemeClr val="dk1"/>
                </a:solidFill>
                <a:latin typeface="Oswald"/>
                <a:ea typeface="Oswald"/>
                <a:cs typeface="Oswald"/>
                <a:sym typeface="Oswald"/>
              </a:rPr>
              <a:t>Utilize apps to connect volunteers with service opportunities</a:t>
            </a:r>
            <a:endParaRPr/>
          </a:p>
          <a:p>
            <a:pPr marL="342900" marR="0" lvl="0" indent="-190500" algn="l" rtl="0">
              <a:spcBef>
                <a:spcPts val="0"/>
              </a:spcBef>
              <a:spcAft>
                <a:spcPts val="0"/>
              </a:spcAft>
              <a:buClr>
                <a:schemeClr val="dk1"/>
              </a:buClr>
              <a:buSzPts val="2400"/>
              <a:buFont typeface="Arial"/>
              <a:buNone/>
            </a:pPr>
            <a:endParaRPr sz="2400" b="1">
              <a:solidFill>
                <a:schemeClr val="dk1"/>
              </a:solidFill>
              <a:latin typeface="Oswald"/>
              <a:ea typeface="Oswald"/>
              <a:cs typeface="Oswald"/>
              <a:sym typeface="Oswald"/>
            </a:endParaRPr>
          </a:p>
          <a:p>
            <a:pPr marL="800100" marR="0" lvl="1" indent="-190500" algn="l" rtl="0">
              <a:spcBef>
                <a:spcPts val="0"/>
              </a:spcBef>
              <a:spcAft>
                <a:spcPts val="0"/>
              </a:spcAft>
              <a:buClr>
                <a:schemeClr val="dk1"/>
              </a:buClr>
              <a:buSzPts val="2400"/>
              <a:buFont typeface="Arial"/>
              <a:buNone/>
            </a:pPr>
            <a:endParaRPr sz="2400" b="1" i="0" u="none" strike="noStrike" cap="none">
              <a:solidFill>
                <a:schemeClr val="dk1"/>
              </a:solidFill>
              <a:latin typeface="Oswald"/>
              <a:ea typeface="Oswald"/>
              <a:cs typeface="Oswald"/>
              <a:sym typeface="Oswald"/>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866</Words>
  <Application>Microsoft Office PowerPoint</Application>
  <PresentationFormat>Widescreen</PresentationFormat>
  <Paragraphs>128</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Oswald Medium</vt:lpstr>
      <vt:lpstr>Arial</vt:lpstr>
      <vt:lpstr>Oswald Light</vt:lpstr>
      <vt:lpstr>Calibri</vt:lpstr>
      <vt:lpstr>Open Sans</vt:lpstr>
      <vt:lpstr>Oswald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Dimensions of Volunteerism </vt:lpstr>
      <vt:lpstr>PowerPoint Presentation</vt:lpstr>
      <vt:lpstr>PowerPoint Presentation</vt:lpstr>
      <vt:lpstr>PowerPoint Presentation</vt:lpstr>
      <vt:lpstr>PowerPoint Presentation</vt:lpstr>
      <vt:lpstr>Open 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Duany, Alyssa</cp:lastModifiedBy>
  <cp:revision>1</cp:revision>
  <dcterms:created xsi:type="dcterms:W3CDTF">2020-09-17T00:40:51Z</dcterms:created>
  <dcterms:modified xsi:type="dcterms:W3CDTF">2023-10-13T19:42:07Z</dcterms:modified>
</cp:coreProperties>
</file>